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91" r:id="rId3"/>
    <p:sldId id="292" r:id="rId4"/>
    <p:sldId id="285" r:id="rId5"/>
    <p:sldId id="286" r:id="rId6"/>
    <p:sldId id="287" r:id="rId7"/>
    <p:sldId id="289" r:id="rId8"/>
    <p:sldId id="258" r:id="rId9"/>
    <p:sldId id="259" r:id="rId10"/>
    <p:sldId id="260" r:id="rId11"/>
    <p:sldId id="261" r:id="rId12"/>
    <p:sldId id="282" r:id="rId13"/>
    <p:sldId id="262" r:id="rId14"/>
    <p:sldId id="263" r:id="rId15"/>
    <p:sldId id="264" r:id="rId16"/>
    <p:sldId id="265" r:id="rId17"/>
    <p:sldId id="266" r:id="rId18"/>
    <p:sldId id="267" r:id="rId19"/>
    <p:sldId id="268" r:id="rId20"/>
    <p:sldId id="274" r:id="rId21"/>
    <p:sldId id="275" r:id="rId22"/>
    <p:sldId id="276" r:id="rId23"/>
    <p:sldId id="269" r:id="rId24"/>
    <p:sldId id="270" r:id="rId25"/>
    <p:sldId id="271" r:id="rId26"/>
    <p:sldId id="272" r:id="rId27"/>
    <p:sldId id="273" r:id="rId28"/>
    <p:sldId id="277" r:id="rId29"/>
    <p:sldId id="278" r:id="rId30"/>
    <p:sldId id="279" r:id="rId31"/>
    <p:sldId id="280" r:id="rId32"/>
    <p:sldId id="281" r:id="rId33"/>
  </p:sldIdLst>
  <p:sldSz cx="12192000" cy="6858000"/>
  <p:notesSz cx="6858000" cy="91440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44" autoAdjust="0"/>
    <p:restoredTop sz="94660"/>
  </p:normalViewPr>
  <p:slideViewPr>
    <p:cSldViewPr snapToGrid="0">
      <p:cViewPr varScale="1">
        <p:scale>
          <a:sx n="70" d="100"/>
          <a:sy n="70" d="100"/>
        </p:scale>
        <p:origin x="536"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ED55AFC-6918-4E14-802D-81DC892002BA}" type="datetimeFigureOut">
              <a:rPr lang="id-ID" smtClean="0"/>
              <a:t>08/04/2020</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a:xfrm>
            <a:off x="9255346" y="2750337"/>
            <a:ext cx="1171888" cy="1356442"/>
          </a:xfrm>
        </p:spPr>
        <p:txBody>
          <a:bodyPr/>
          <a:lstStyle/>
          <a:p>
            <a:fld id="{B498A0B4-59BF-4A66-81DB-C9C68E2CC200}" type="slidenum">
              <a:rPr lang="id-ID" smtClean="0"/>
              <a:t>‹#›</a:t>
            </a:fld>
            <a:endParaRPr lang="id-ID"/>
          </a:p>
        </p:txBody>
      </p:sp>
    </p:spTree>
    <p:extLst>
      <p:ext uri="{BB962C8B-B14F-4D97-AF65-F5344CB8AC3E}">
        <p14:creationId xmlns:p14="http://schemas.microsoft.com/office/powerpoint/2010/main" val="21168670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ED55AFC-6918-4E14-802D-81DC892002BA}" type="datetimeFigureOut">
              <a:rPr lang="id-ID" smtClean="0"/>
              <a:t>08/04/2020</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a:xfrm>
            <a:off x="10729455" y="4711309"/>
            <a:ext cx="1154151" cy="1090789"/>
          </a:xfrm>
        </p:spPr>
        <p:txBody>
          <a:bodyPr/>
          <a:lstStyle/>
          <a:p>
            <a:fld id="{B498A0B4-59BF-4A66-81DB-C9C68E2CC200}" type="slidenum">
              <a:rPr lang="id-ID" smtClean="0"/>
              <a:t>‹#›</a:t>
            </a:fld>
            <a:endParaRPr lang="id-ID"/>
          </a:p>
        </p:txBody>
      </p:sp>
    </p:spTree>
    <p:extLst>
      <p:ext uri="{BB962C8B-B14F-4D97-AF65-F5344CB8AC3E}">
        <p14:creationId xmlns:p14="http://schemas.microsoft.com/office/powerpoint/2010/main" val="24854774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ED55AFC-6918-4E14-802D-81DC892002BA}" type="datetimeFigureOut">
              <a:rPr lang="id-ID" smtClean="0"/>
              <a:t>08/04/2020</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a:xfrm>
            <a:off x="10729455" y="4711615"/>
            <a:ext cx="1154151" cy="1090789"/>
          </a:xfrm>
        </p:spPr>
        <p:txBody>
          <a:bodyPr/>
          <a:lstStyle/>
          <a:p>
            <a:fld id="{B498A0B4-59BF-4A66-81DB-C9C68E2CC200}" type="slidenum">
              <a:rPr lang="id-ID" smtClean="0"/>
              <a:t>‹#›</a:t>
            </a:fld>
            <a:endParaRPr lang="id-ID"/>
          </a:p>
        </p:txBody>
      </p:sp>
    </p:spTree>
    <p:extLst>
      <p:ext uri="{BB962C8B-B14F-4D97-AF65-F5344CB8AC3E}">
        <p14:creationId xmlns:p14="http://schemas.microsoft.com/office/powerpoint/2010/main" val="11394372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ED55AFC-6918-4E14-802D-81DC892002BA}" type="datetimeFigureOut">
              <a:rPr lang="id-ID" smtClean="0"/>
              <a:t>08/04/2020</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a:xfrm>
            <a:off x="10729455" y="4709925"/>
            <a:ext cx="1154151" cy="1090789"/>
          </a:xfrm>
        </p:spPr>
        <p:txBody>
          <a:bodyPr/>
          <a:lstStyle/>
          <a:p>
            <a:fld id="{B498A0B4-59BF-4A66-81DB-C9C68E2CC200}" type="slidenum">
              <a:rPr lang="id-ID" smtClean="0"/>
              <a:t>‹#›</a:t>
            </a:fld>
            <a:endParaRPr lang="id-ID"/>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extLst>
      <p:ext uri="{BB962C8B-B14F-4D97-AF65-F5344CB8AC3E}">
        <p14:creationId xmlns:p14="http://schemas.microsoft.com/office/powerpoint/2010/main" val="31871993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ED55AFC-6918-4E14-802D-81DC892002BA}" type="datetimeFigureOut">
              <a:rPr lang="id-ID" smtClean="0"/>
              <a:t>08/04/2020</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a:xfrm>
            <a:off x="10729455" y="4709925"/>
            <a:ext cx="1154151" cy="1090789"/>
          </a:xfrm>
        </p:spPr>
        <p:txBody>
          <a:bodyPr/>
          <a:lstStyle/>
          <a:p>
            <a:fld id="{B498A0B4-59BF-4A66-81DB-C9C68E2CC200}" type="slidenum">
              <a:rPr lang="id-ID" smtClean="0"/>
              <a:t>‹#›</a:t>
            </a:fld>
            <a:endParaRPr lang="id-ID"/>
          </a:p>
        </p:txBody>
      </p:sp>
    </p:spTree>
    <p:extLst>
      <p:ext uri="{BB962C8B-B14F-4D97-AF65-F5344CB8AC3E}">
        <p14:creationId xmlns:p14="http://schemas.microsoft.com/office/powerpoint/2010/main" val="175327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5ED55AFC-6918-4E14-802D-81DC892002BA}" type="datetimeFigureOut">
              <a:rPr lang="id-ID" smtClean="0"/>
              <a:t>08/04/2020</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B498A0B4-59BF-4A66-81DB-C9C68E2CC200}" type="slidenum">
              <a:rPr lang="id-ID" smtClean="0"/>
              <a:t>‹#›</a:t>
            </a:fld>
            <a:endParaRPr lang="id-ID"/>
          </a:p>
        </p:txBody>
      </p:sp>
    </p:spTree>
    <p:extLst>
      <p:ext uri="{BB962C8B-B14F-4D97-AF65-F5344CB8AC3E}">
        <p14:creationId xmlns:p14="http://schemas.microsoft.com/office/powerpoint/2010/main" val="41077610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5ED55AFC-6918-4E14-802D-81DC892002BA}" type="datetimeFigureOut">
              <a:rPr lang="id-ID" smtClean="0"/>
              <a:t>08/04/2020</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B498A0B4-59BF-4A66-81DB-C9C68E2CC200}" type="slidenum">
              <a:rPr lang="id-ID" smtClean="0"/>
              <a:t>‹#›</a:t>
            </a:fld>
            <a:endParaRPr lang="id-ID"/>
          </a:p>
        </p:txBody>
      </p:sp>
    </p:spTree>
    <p:extLst>
      <p:ext uri="{BB962C8B-B14F-4D97-AF65-F5344CB8AC3E}">
        <p14:creationId xmlns:p14="http://schemas.microsoft.com/office/powerpoint/2010/main" val="22959162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ED55AFC-6918-4E14-802D-81DC892002BA}" type="datetimeFigureOut">
              <a:rPr lang="id-ID" smtClean="0"/>
              <a:t>08/04/2020</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B498A0B4-59BF-4A66-81DB-C9C68E2CC200}" type="slidenum">
              <a:rPr lang="id-ID" smtClean="0"/>
              <a:t>‹#›</a:t>
            </a:fld>
            <a:endParaRPr lang="id-ID"/>
          </a:p>
        </p:txBody>
      </p:sp>
    </p:spTree>
    <p:extLst>
      <p:ext uri="{BB962C8B-B14F-4D97-AF65-F5344CB8AC3E}">
        <p14:creationId xmlns:p14="http://schemas.microsoft.com/office/powerpoint/2010/main" val="24894029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5ED55AFC-6918-4E14-802D-81DC892002BA}" type="datetimeFigureOut">
              <a:rPr lang="id-ID" smtClean="0"/>
              <a:t>08/04/2020</a:t>
            </a:fld>
            <a:endParaRPr lang="id-ID"/>
          </a:p>
        </p:txBody>
      </p:sp>
      <p:sp>
        <p:nvSpPr>
          <p:cNvPr id="5" name="Footer Placeholder 4"/>
          <p:cNvSpPr>
            <a:spLocks noGrp="1"/>
          </p:cNvSpPr>
          <p:nvPr>
            <p:ph type="ftr" sz="quarter" idx="11"/>
          </p:nvPr>
        </p:nvSpPr>
        <p:spPr>
          <a:xfrm>
            <a:off x="680321" y="5936188"/>
            <a:ext cx="6126805" cy="365125"/>
          </a:xfrm>
        </p:spPr>
        <p:txBody>
          <a:bodyPr/>
          <a:lstStyle/>
          <a:p>
            <a:endParaRPr lang="id-ID"/>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B498A0B4-59BF-4A66-81DB-C9C68E2CC200}" type="slidenum">
              <a:rPr lang="id-ID" smtClean="0"/>
              <a:t>‹#›</a:t>
            </a:fld>
            <a:endParaRPr lang="id-ID"/>
          </a:p>
        </p:txBody>
      </p:sp>
    </p:spTree>
    <p:extLst>
      <p:ext uri="{BB962C8B-B14F-4D97-AF65-F5344CB8AC3E}">
        <p14:creationId xmlns:p14="http://schemas.microsoft.com/office/powerpoint/2010/main" val="8409599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ED55AFC-6918-4E14-802D-81DC892002BA}" type="datetimeFigureOut">
              <a:rPr lang="id-ID" smtClean="0"/>
              <a:t>08/04/2020</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B498A0B4-59BF-4A66-81DB-C9C68E2CC200}" type="slidenum">
              <a:rPr lang="id-ID" smtClean="0"/>
              <a:t>‹#›</a:t>
            </a:fld>
            <a:endParaRPr lang="id-ID"/>
          </a:p>
        </p:txBody>
      </p:sp>
    </p:spTree>
    <p:extLst>
      <p:ext uri="{BB962C8B-B14F-4D97-AF65-F5344CB8AC3E}">
        <p14:creationId xmlns:p14="http://schemas.microsoft.com/office/powerpoint/2010/main" val="7890955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ED55AFC-6918-4E14-802D-81DC892002BA}" type="datetimeFigureOut">
              <a:rPr lang="id-ID" smtClean="0"/>
              <a:t>08/04/2020</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a:xfrm>
            <a:off x="10729455" y="2869895"/>
            <a:ext cx="1154151" cy="1090789"/>
          </a:xfrm>
        </p:spPr>
        <p:txBody>
          <a:bodyPr/>
          <a:lstStyle/>
          <a:p>
            <a:fld id="{B498A0B4-59BF-4A66-81DB-C9C68E2CC200}" type="slidenum">
              <a:rPr lang="id-ID" smtClean="0"/>
              <a:t>‹#›</a:t>
            </a:fld>
            <a:endParaRPr lang="id-ID"/>
          </a:p>
        </p:txBody>
      </p:sp>
    </p:spTree>
    <p:extLst>
      <p:ext uri="{BB962C8B-B14F-4D97-AF65-F5344CB8AC3E}">
        <p14:creationId xmlns:p14="http://schemas.microsoft.com/office/powerpoint/2010/main" val="26989113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ED55AFC-6918-4E14-802D-81DC892002BA}" type="datetimeFigureOut">
              <a:rPr lang="id-ID" smtClean="0"/>
              <a:t>08/04/2020</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B498A0B4-59BF-4A66-81DB-C9C68E2CC200}" type="slidenum">
              <a:rPr lang="id-ID" smtClean="0"/>
              <a:t>‹#›</a:t>
            </a:fld>
            <a:endParaRPr lang="id-ID"/>
          </a:p>
        </p:txBody>
      </p:sp>
    </p:spTree>
    <p:extLst>
      <p:ext uri="{BB962C8B-B14F-4D97-AF65-F5344CB8AC3E}">
        <p14:creationId xmlns:p14="http://schemas.microsoft.com/office/powerpoint/2010/main" val="11400356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ED55AFC-6918-4E14-802D-81DC892002BA}" type="datetimeFigureOut">
              <a:rPr lang="id-ID" smtClean="0"/>
              <a:t>08/04/2020</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B498A0B4-59BF-4A66-81DB-C9C68E2CC200}" type="slidenum">
              <a:rPr lang="id-ID" smtClean="0"/>
              <a:t>‹#›</a:t>
            </a:fld>
            <a:endParaRPr lang="id-ID"/>
          </a:p>
        </p:txBody>
      </p:sp>
    </p:spTree>
    <p:extLst>
      <p:ext uri="{BB962C8B-B14F-4D97-AF65-F5344CB8AC3E}">
        <p14:creationId xmlns:p14="http://schemas.microsoft.com/office/powerpoint/2010/main" val="35550725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ED55AFC-6918-4E14-802D-81DC892002BA}" type="datetimeFigureOut">
              <a:rPr lang="id-ID" smtClean="0"/>
              <a:t>08/04/2020</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B498A0B4-59BF-4A66-81DB-C9C68E2CC200}" type="slidenum">
              <a:rPr lang="id-ID" smtClean="0"/>
              <a:t>‹#›</a:t>
            </a:fld>
            <a:endParaRPr lang="id-ID"/>
          </a:p>
        </p:txBody>
      </p:sp>
    </p:spTree>
    <p:extLst>
      <p:ext uri="{BB962C8B-B14F-4D97-AF65-F5344CB8AC3E}">
        <p14:creationId xmlns:p14="http://schemas.microsoft.com/office/powerpoint/2010/main" val="8406312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5ED55AFC-6918-4E14-802D-81DC892002BA}" type="datetimeFigureOut">
              <a:rPr lang="id-ID" smtClean="0"/>
              <a:t>08/04/2020</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B498A0B4-59BF-4A66-81DB-C9C68E2CC200}" type="slidenum">
              <a:rPr lang="id-ID" smtClean="0"/>
              <a:t>‹#›</a:t>
            </a:fld>
            <a:endParaRPr lang="id-ID"/>
          </a:p>
        </p:txBody>
      </p:sp>
    </p:spTree>
    <p:extLst>
      <p:ext uri="{BB962C8B-B14F-4D97-AF65-F5344CB8AC3E}">
        <p14:creationId xmlns:p14="http://schemas.microsoft.com/office/powerpoint/2010/main" val="26180350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ED55AFC-6918-4E14-802D-81DC892002BA}" type="datetimeFigureOut">
              <a:rPr lang="id-ID" smtClean="0"/>
              <a:t>08/04/2020</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B498A0B4-59BF-4A66-81DB-C9C68E2CC200}" type="slidenum">
              <a:rPr lang="id-ID" smtClean="0"/>
              <a:t>‹#›</a:t>
            </a:fld>
            <a:endParaRPr lang="id-ID"/>
          </a:p>
        </p:txBody>
      </p:sp>
    </p:spTree>
    <p:extLst>
      <p:ext uri="{BB962C8B-B14F-4D97-AF65-F5344CB8AC3E}">
        <p14:creationId xmlns:p14="http://schemas.microsoft.com/office/powerpoint/2010/main" val="15826409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ED55AFC-6918-4E14-802D-81DC892002BA}" type="datetimeFigureOut">
              <a:rPr lang="id-ID" smtClean="0"/>
              <a:t>08/04/2020</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B498A0B4-59BF-4A66-81DB-C9C68E2CC200}" type="slidenum">
              <a:rPr lang="id-ID" smtClean="0"/>
              <a:t>‹#›</a:t>
            </a:fld>
            <a:endParaRPr lang="id-ID"/>
          </a:p>
        </p:txBody>
      </p:sp>
    </p:spTree>
    <p:extLst>
      <p:ext uri="{BB962C8B-B14F-4D97-AF65-F5344CB8AC3E}">
        <p14:creationId xmlns:p14="http://schemas.microsoft.com/office/powerpoint/2010/main" val="31581850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5ED55AFC-6918-4E14-802D-81DC892002BA}" type="datetimeFigureOut">
              <a:rPr lang="id-ID" smtClean="0"/>
              <a:t>08/04/2020</a:t>
            </a:fld>
            <a:endParaRPr lang="id-ID"/>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id-ID"/>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B498A0B4-59BF-4A66-81DB-C9C68E2CC200}" type="slidenum">
              <a:rPr lang="id-ID" smtClean="0"/>
              <a:t>‹#›</a:t>
            </a:fld>
            <a:endParaRPr lang="id-ID"/>
          </a:p>
        </p:txBody>
      </p:sp>
    </p:spTree>
    <p:extLst>
      <p:ext uri="{BB962C8B-B14F-4D97-AF65-F5344CB8AC3E}">
        <p14:creationId xmlns:p14="http://schemas.microsoft.com/office/powerpoint/2010/main" val="1967705305"/>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jpeg"/><Relationship Id="rId2" Type="http://schemas.openxmlformats.org/officeDocument/2006/relationships/image" Target="../media/image11.png"/><Relationship Id="rId1" Type="http://schemas.openxmlformats.org/officeDocument/2006/relationships/slideLayout" Target="../slideLayouts/slideLayout6.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5.png"/><Relationship Id="rId7" Type="http://schemas.openxmlformats.org/officeDocument/2006/relationships/image" Target="../media/image16.jpeg"/><Relationship Id="rId2" Type="http://schemas.openxmlformats.org/officeDocument/2006/relationships/image" Target="../media/image11.png"/><Relationship Id="rId1" Type="http://schemas.openxmlformats.org/officeDocument/2006/relationships/slideLayout" Target="../slideLayouts/slideLayout6.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6.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76500" y="559469"/>
            <a:ext cx="9587230" cy="1373070"/>
          </a:xfrm>
        </p:spPr>
        <p:txBody>
          <a:bodyPr/>
          <a:lstStyle/>
          <a:p>
            <a:pPr algn="ctr"/>
            <a:r>
              <a:rPr lang="id-ID" sz="3600" b="1" dirty="0"/>
              <a:t>SOSIALISASI KEKAYAAN INTELEKTUAL dalam bentuk BINCANG KEKAYAAN INTELEKTUAL</a:t>
            </a:r>
            <a:endParaRPr lang="id-ID" sz="3600" dirty="0">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178903" y="2829399"/>
            <a:ext cx="8746435" cy="1117687"/>
          </a:xfrm>
        </p:spPr>
        <p:txBody>
          <a:bodyPr>
            <a:normAutofit/>
          </a:bodyPr>
          <a:lstStyle/>
          <a:p>
            <a:pPr algn="l"/>
            <a:r>
              <a:rPr lang="id-ID" sz="3200" b="1" dirty="0">
                <a:latin typeface="Times New Roman" panose="02020603050405020304" pitchFamily="18" charset="0"/>
                <a:cs typeface="Times New Roman" panose="02020603050405020304" pitchFamily="18" charset="0"/>
              </a:rPr>
              <a:t>Eksistensi </a:t>
            </a:r>
            <a:r>
              <a:rPr lang="id-ID" sz="3200" b="1" dirty="0" smtClean="0">
                <a:latin typeface="Times New Roman" panose="02020603050405020304" pitchFamily="18" charset="0"/>
                <a:cs typeface="Times New Roman" panose="02020603050405020304" pitchFamily="18" charset="0"/>
              </a:rPr>
              <a:t>H</a:t>
            </a:r>
            <a:r>
              <a:rPr lang="en-US" sz="3200" b="1" dirty="0" err="1" smtClean="0">
                <a:latin typeface="Times New Roman" panose="02020603050405020304" pitchFamily="18" charset="0"/>
                <a:cs typeface="Times New Roman" panose="02020603050405020304" pitchFamily="18" charset="0"/>
              </a:rPr>
              <a:t>ak</a:t>
            </a:r>
            <a:r>
              <a:rPr lang="en-US" sz="3200" b="1" dirty="0" smtClean="0">
                <a:latin typeface="Times New Roman" panose="02020603050405020304" pitchFamily="18" charset="0"/>
                <a:cs typeface="Times New Roman" panose="02020603050405020304" pitchFamily="18" charset="0"/>
              </a:rPr>
              <a:t> </a:t>
            </a:r>
            <a:r>
              <a:rPr lang="id-ID" sz="3200" b="1" dirty="0" smtClean="0">
                <a:latin typeface="Times New Roman" panose="02020603050405020304" pitchFamily="18" charset="0"/>
                <a:cs typeface="Times New Roman" panose="02020603050405020304" pitchFamily="18" charset="0"/>
              </a:rPr>
              <a:t>K</a:t>
            </a:r>
            <a:r>
              <a:rPr lang="en-US" sz="3200" b="1" dirty="0" err="1" smtClean="0">
                <a:latin typeface="Times New Roman" panose="02020603050405020304" pitchFamily="18" charset="0"/>
                <a:cs typeface="Times New Roman" panose="02020603050405020304" pitchFamily="18" charset="0"/>
              </a:rPr>
              <a:t>ekayaan</a:t>
            </a:r>
            <a:r>
              <a:rPr lang="en-US" sz="3200" b="1" dirty="0" smtClean="0">
                <a:latin typeface="Times New Roman" panose="02020603050405020304" pitchFamily="18" charset="0"/>
                <a:cs typeface="Times New Roman" panose="02020603050405020304" pitchFamily="18" charset="0"/>
              </a:rPr>
              <a:t> </a:t>
            </a:r>
            <a:r>
              <a:rPr lang="id-ID" sz="3200" b="1" dirty="0" smtClean="0">
                <a:latin typeface="Times New Roman" panose="02020603050405020304" pitchFamily="18" charset="0"/>
                <a:cs typeface="Times New Roman" panose="02020603050405020304" pitchFamily="18" charset="0"/>
              </a:rPr>
              <a:t>I</a:t>
            </a:r>
            <a:r>
              <a:rPr lang="en-US" sz="3200" b="1" dirty="0" err="1" smtClean="0">
                <a:latin typeface="Times New Roman" panose="02020603050405020304" pitchFamily="18" charset="0"/>
                <a:cs typeface="Times New Roman" panose="02020603050405020304" pitchFamily="18" charset="0"/>
              </a:rPr>
              <a:t>ntelektual</a:t>
            </a:r>
            <a:r>
              <a:rPr lang="en-US" sz="3200" b="1" dirty="0" smtClean="0">
                <a:latin typeface="Times New Roman" panose="02020603050405020304" pitchFamily="18" charset="0"/>
                <a:cs typeface="Times New Roman" panose="02020603050405020304" pitchFamily="18" charset="0"/>
              </a:rPr>
              <a:t> </a:t>
            </a:r>
            <a:r>
              <a:rPr lang="id-ID" sz="3200" b="1" dirty="0" smtClean="0">
                <a:latin typeface="Times New Roman" panose="02020603050405020304" pitchFamily="18" charset="0"/>
                <a:cs typeface="Times New Roman" panose="02020603050405020304" pitchFamily="18" charset="0"/>
              </a:rPr>
              <a:t>Di </a:t>
            </a:r>
            <a:r>
              <a:rPr lang="id-ID" sz="3200" b="1" dirty="0">
                <a:latin typeface="Times New Roman" panose="02020603050405020304" pitchFamily="18" charset="0"/>
                <a:cs typeface="Times New Roman" panose="02020603050405020304" pitchFamily="18" charset="0"/>
              </a:rPr>
              <a:t>Lingkungan </a:t>
            </a:r>
            <a:r>
              <a:rPr lang="en-US" sz="3200" b="1" dirty="0" err="1" smtClean="0">
                <a:latin typeface="Times New Roman" panose="02020603050405020304" pitchFamily="18" charset="0"/>
                <a:cs typeface="Times New Roman" panose="02020603050405020304" pitchFamily="18" charset="0"/>
              </a:rPr>
              <a:t>Kampus</a:t>
            </a:r>
            <a:endParaRPr lang="en-US" sz="3200" b="1" dirty="0" smtClean="0">
              <a:latin typeface="Times New Roman" panose="02020603050405020304" pitchFamily="18" charset="0"/>
              <a:cs typeface="Times New Roman" panose="02020603050405020304" pitchFamily="18" charset="0"/>
            </a:endParaRPr>
          </a:p>
          <a:p>
            <a:pPr algn="l"/>
            <a:endParaRPr lang="en-US" sz="2900" b="1" dirty="0" smtClean="0">
              <a:latin typeface="Times New Roman" panose="02020603050405020304" pitchFamily="18" charset="0"/>
              <a:cs typeface="Times New Roman" panose="02020603050405020304" pitchFamily="18" charset="0"/>
            </a:endParaRPr>
          </a:p>
        </p:txBody>
      </p:sp>
      <p:sp>
        <p:nvSpPr>
          <p:cNvPr id="4" name="TextBox 3"/>
          <p:cNvSpPr txBox="1"/>
          <p:nvPr/>
        </p:nvSpPr>
        <p:spPr>
          <a:xfrm>
            <a:off x="1510748" y="4989444"/>
            <a:ext cx="9621078" cy="1384995"/>
          </a:xfrm>
          <a:prstGeom prst="rect">
            <a:avLst/>
          </a:prstGeom>
          <a:noFill/>
        </p:spPr>
        <p:txBody>
          <a:bodyPr wrap="square" rtlCol="0">
            <a:spAutoFit/>
          </a:bodyPr>
          <a:lstStyle/>
          <a:p>
            <a:pPr algn="ctr"/>
            <a:r>
              <a:rPr lang="en-US" sz="2800" b="1" dirty="0">
                <a:latin typeface="Batang" panose="02030600000101010101" pitchFamily="18" charset="-127"/>
                <a:ea typeface="Batang" panose="02030600000101010101" pitchFamily="18" charset="-127"/>
                <a:cs typeface="Times New Roman" panose="02020603050405020304" pitchFamily="18" charset="0"/>
              </a:rPr>
              <a:t>Dr. </a:t>
            </a:r>
            <a:r>
              <a:rPr lang="en-US" sz="2800" b="1" dirty="0" err="1">
                <a:latin typeface="Batang" panose="02030600000101010101" pitchFamily="18" charset="-127"/>
                <a:ea typeface="Batang" panose="02030600000101010101" pitchFamily="18" charset="-127"/>
                <a:cs typeface="Times New Roman" panose="02020603050405020304" pitchFamily="18" charset="0"/>
              </a:rPr>
              <a:t>Fal</a:t>
            </a:r>
            <a:r>
              <a:rPr lang="en-US" sz="2800" b="1" dirty="0">
                <a:latin typeface="Batang" panose="02030600000101010101" pitchFamily="18" charset="-127"/>
                <a:ea typeface="Batang" panose="02030600000101010101" pitchFamily="18" charset="-127"/>
                <a:cs typeface="Times New Roman" panose="02020603050405020304" pitchFamily="18" charset="0"/>
              </a:rPr>
              <a:t>. Arovah </a:t>
            </a:r>
            <a:r>
              <a:rPr lang="en-US" sz="2800" b="1" dirty="0" err="1">
                <a:latin typeface="Batang" panose="02030600000101010101" pitchFamily="18" charset="-127"/>
                <a:ea typeface="Batang" panose="02030600000101010101" pitchFamily="18" charset="-127"/>
                <a:cs typeface="Times New Roman" panose="02020603050405020304" pitchFamily="18" charset="0"/>
              </a:rPr>
              <a:t>Windiani</a:t>
            </a:r>
            <a:r>
              <a:rPr lang="en-US" sz="2800" b="1" dirty="0">
                <a:latin typeface="Batang" panose="02030600000101010101" pitchFamily="18" charset="-127"/>
                <a:ea typeface="Batang" panose="02030600000101010101" pitchFamily="18" charset="-127"/>
                <a:cs typeface="Times New Roman" panose="02020603050405020304" pitchFamily="18" charset="0"/>
              </a:rPr>
              <a:t>, SH. MH </a:t>
            </a:r>
            <a:endParaRPr lang="en-US" sz="2800" b="1" dirty="0" smtClean="0">
              <a:latin typeface="Batang" panose="02030600000101010101" pitchFamily="18" charset="-127"/>
              <a:ea typeface="Batang" panose="02030600000101010101" pitchFamily="18" charset="-127"/>
              <a:cs typeface="Times New Roman" panose="02020603050405020304" pitchFamily="18" charset="0"/>
            </a:endParaRPr>
          </a:p>
          <a:p>
            <a:pPr algn="ctr"/>
            <a:r>
              <a:rPr lang="en-US" sz="2800" b="1" dirty="0" smtClean="0">
                <a:latin typeface="Batang" panose="02030600000101010101" pitchFamily="18" charset="-127"/>
                <a:ea typeface="Batang" panose="02030600000101010101" pitchFamily="18" charset="-127"/>
                <a:cs typeface="Times New Roman" panose="02020603050405020304" pitchFamily="18" charset="0"/>
              </a:rPr>
              <a:t>(</a:t>
            </a:r>
            <a:r>
              <a:rPr lang="en-US" sz="2800" b="1" dirty="0" err="1">
                <a:latin typeface="Batang" panose="02030600000101010101" pitchFamily="18" charset="-127"/>
                <a:ea typeface="Batang" panose="02030600000101010101" pitchFamily="18" charset="-127"/>
                <a:cs typeface="Times New Roman" panose="02020603050405020304" pitchFamily="18" charset="0"/>
              </a:rPr>
              <a:t>Konsultan</a:t>
            </a:r>
            <a:r>
              <a:rPr lang="en-US" sz="2800" b="1" dirty="0">
                <a:latin typeface="Batang" panose="02030600000101010101" pitchFamily="18" charset="-127"/>
                <a:ea typeface="Batang" panose="02030600000101010101" pitchFamily="18" charset="-127"/>
                <a:cs typeface="Times New Roman" panose="02020603050405020304" pitchFamily="18" charset="0"/>
              </a:rPr>
              <a:t> KI No. 590-2012)</a:t>
            </a:r>
            <a:endParaRPr lang="id-ID" sz="2800" dirty="0">
              <a:latin typeface="Batang" panose="02030600000101010101" pitchFamily="18" charset="-127"/>
              <a:ea typeface="Batang" panose="02030600000101010101" pitchFamily="18" charset="-127"/>
            </a:endParaRPr>
          </a:p>
          <a:p>
            <a:pPr algn="ctr"/>
            <a:r>
              <a:rPr lang="en-US" sz="2800" dirty="0" smtClean="0">
                <a:latin typeface="Batang" panose="02030600000101010101" pitchFamily="18" charset="-127"/>
                <a:ea typeface="Batang" panose="02030600000101010101" pitchFamily="18" charset="-127"/>
              </a:rPr>
              <a:t>On Line</a:t>
            </a:r>
            <a:r>
              <a:rPr lang="id-ID" sz="2800" dirty="0" smtClean="0">
                <a:latin typeface="Batang" panose="02030600000101010101" pitchFamily="18" charset="-127"/>
                <a:ea typeface="Batang" panose="02030600000101010101" pitchFamily="18" charset="-127"/>
              </a:rPr>
              <a:t>, </a:t>
            </a:r>
            <a:r>
              <a:rPr lang="en-US" sz="2800" dirty="0" err="1" smtClean="0">
                <a:latin typeface="Batang" panose="02030600000101010101" pitchFamily="18" charset="-127"/>
                <a:ea typeface="Batang" panose="02030600000101010101" pitchFamily="18" charset="-127"/>
              </a:rPr>
              <a:t>Senin</a:t>
            </a:r>
            <a:r>
              <a:rPr lang="en-US" sz="2800" dirty="0" smtClean="0">
                <a:latin typeface="Batang" panose="02030600000101010101" pitchFamily="18" charset="-127"/>
                <a:ea typeface="Batang" panose="02030600000101010101" pitchFamily="18" charset="-127"/>
              </a:rPr>
              <a:t>, 13 April</a:t>
            </a:r>
            <a:r>
              <a:rPr lang="id-ID" sz="2800" dirty="0" smtClean="0">
                <a:latin typeface="Batang" panose="02030600000101010101" pitchFamily="18" charset="-127"/>
                <a:ea typeface="Batang" panose="02030600000101010101" pitchFamily="18" charset="-127"/>
              </a:rPr>
              <a:t> 20</a:t>
            </a:r>
            <a:r>
              <a:rPr lang="en-US" sz="2800" dirty="0" smtClean="0">
                <a:latin typeface="Batang" panose="02030600000101010101" pitchFamily="18" charset="-127"/>
                <a:ea typeface="Batang" panose="02030600000101010101" pitchFamily="18" charset="-127"/>
              </a:rPr>
              <a:t>20</a:t>
            </a:r>
            <a:endParaRPr lang="id-ID" sz="2800" dirty="0">
              <a:latin typeface="Batang" panose="02030600000101010101" pitchFamily="18" charset="-127"/>
              <a:ea typeface="Batang" panose="02030600000101010101" pitchFamily="18" charset="-127"/>
            </a:endParaRPr>
          </a:p>
        </p:txBody>
      </p:sp>
    </p:spTree>
    <p:extLst>
      <p:ext uri="{BB962C8B-B14F-4D97-AF65-F5344CB8AC3E}">
        <p14:creationId xmlns:p14="http://schemas.microsoft.com/office/powerpoint/2010/main" val="25424212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id-ID" sz="4400" dirty="0" smtClean="0"/>
              <a:t>RAGAM HKI</a:t>
            </a:r>
            <a:endParaRPr lang="id-ID" sz="4400" dirty="0"/>
          </a:p>
        </p:txBody>
      </p:sp>
      <p:pic>
        <p:nvPicPr>
          <p:cNvPr id="3" name="Content Placeholder 6"/>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tretch>
            <a:fillRect/>
          </a:stretch>
        </p:blipFill>
        <p:spPr>
          <a:xfrm>
            <a:off x="128336" y="2101516"/>
            <a:ext cx="11919284" cy="4636167"/>
          </a:xfrm>
          <a:prstGeom prst="rect">
            <a:avLst/>
          </a:prstGeom>
        </p:spPr>
      </p:pic>
    </p:spTree>
    <p:extLst>
      <p:ext uri="{BB962C8B-B14F-4D97-AF65-F5344CB8AC3E}">
        <p14:creationId xmlns:p14="http://schemas.microsoft.com/office/powerpoint/2010/main" val="210237462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POINT HAK CIPTA DALAM LINGKUP FAKULTAS</a:t>
            </a:r>
            <a:endParaRPr lang="id-ID" dirty="0"/>
          </a:p>
        </p:txBody>
      </p:sp>
      <p:sp>
        <p:nvSpPr>
          <p:cNvPr id="4" name="TextBox 3"/>
          <p:cNvSpPr txBox="1"/>
          <p:nvPr/>
        </p:nvSpPr>
        <p:spPr>
          <a:xfrm>
            <a:off x="401052" y="2277979"/>
            <a:ext cx="11790948" cy="4411579"/>
          </a:xfrm>
          <a:prstGeom prst="rect">
            <a:avLst/>
          </a:prstGeom>
          <a:noFill/>
        </p:spPr>
        <p:txBody>
          <a:bodyPr wrap="square" rtlCol="0">
            <a:spAutoFit/>
          </a:bodyPr>
          <a:lstStyle/>
          <a:p>
            <a:endParaRPr lang="id-ID" dirty="0"/>
          </a:p>
        </p:txBody>
      </p:sp>
      <p:sp>
        <p:nvSpPr>
          <p:cNvPr id="5" name="Rectangle 4"/>
          <p:cNvSpPr/>
          <p:nvPr/>
        </p:nvSpPr>
        <p:spPr>
          <a:xfrm>
            <a:off x="680321" y="2673710"/>
            <a:ext cx="6096000" cy="369332"/>
          </a:xfrm>
          <a:prstGeom prst="rect">
            <a:avLst/>
          </a:prstGeom>
        </p:spPr>
        <p:txBody>
          <a:bodyPr>
            <a:spAutoFit/>
          </a:bodyPr>
          <a:lstStyle/>
          <a:p>
            <a:endParaRPr lang="id-ID" dirty="0"/>
          </a:p>
        </p:txBody>
      </p:sp>
      <p:sp>
        <p:nvSpPr>
          <p:cNvPr id="6" name="TextBox 5"/>
          <p:cNvSpPr txBox="1"/>
          <p:nvPr/>
        </p:nvSpPr>
        <p:spPr>
          <a:xfrm>
            <a:off x="680322" y="1909012"/>
            <a:ext cx="6567774" cy="5047536"/>
          </a:xfrm>
          <a:prstGeom prst="rect">
            <a:avLst/>
          </a:prstGeom>
          <a:noFill/>
        </p:spPr>
        <p:txBody>
          <a:bodyPr wrap="square" rtlCol="0">
            <a:spAutoFit/>
          </a:bodyPr>
          <a:lstStyle/>
          <a:p>
            <a:pPr marL="342900" indent="-342900">
              <a:buAutoNum type="arabicPeriod"/>
            </a:pPr>
            <a:r>
              <a:rPr lang="id-ID" sz="2300" dirty="0" smtClean="0"/>
              <a:t>DIKTAT</a:t>
            </a:r>
          </a:p>
          <a:p>
            <a:pPr marL="342900" indent="-342900">
              <a:buAutoNum type="arabicPeriod"/>
            </a:pPr>
            <a:r>
              <a:rPr lang="id-ID" sz="2300" dirty="0" smtClean="0"/>
              <a:t>JURNAL</a:t>
            </a:r>
          </a:p>
          <a:p>
            <a:pPr marL="342900" indent="-342900">
              <a:buAutoNum type="arabicPeriod"/>
            </a:pPr>
            <a:r>
              <a:rPr lang="id-ID" sz="2300" dirty="0" smtClean="0"/>
              <a:t>BUKU PANDUAN/PETUNJUK</a:t>
            </a:r>
          </a:p>
          <a:p>
            <a:pPr marL="342900" indent="-342900">
              <a:buAutoNum type="arabicPeriod"/>
            </a:pPr>
            <a:r>
              <a:rPr lang="id-ID" sz="2300" dirty="0" smtClean="0"/>
              <a:t>KARYA ILMIAH</a:t>
            </a:r>
          </a:p>
          <a:p>
            <a:pPr marL="342900" indent="-342900">
              <a:buAutoNum type="arabicPeriod"/>
            </a:pPr>
            <a:r>
              <a:rPr lang="id-ID" sz="2300" dirty="0" smtClean="0"/>
              <a:t>KARYA TULIS</a:t>
            </a:r>
          </a:p>
          <a:p>
            <a:pPr marL="342900" indent="-342900">
              <a:buAutoNum type="arabicPeriod"/>
            </a:pPr>
            <a:r>
              <a:rPr lang="id-ID" sz="2300" dirty="0" smtClean="0"/>
              <a:t>KARYA TULIS (SKRIPSI)</a:t>
            </a:r>
          </a:p>
          <a:p>
            <a:pPr marL="342900" indent="-342900">
              <a:buAutoNum type="arabicPeriod"/>
            </a:pPr>
            <a:r>
              <a:rPr lang="id-ID" sz="2300" dirty="0" smtClean="0"/>
              <a:t>KARYA TULIS (TESIS)</a:t>
            </a:r>
          </a:p>
          <a:p>
            <a:pPr marL="342900" indent="-342900">
              <a:buAutoNum type="arabicPeriod"/>
            </a:pPr>
            <a:r>
              <a:rPr lang="id-ID" sz="2300" dirty="0" smtClean="0"/>
              <a:t>KARYA TULIS (DISERTASI)</a:t>
            </a:r>
          </a:p>
          <a:p>
            <a:pPr marL="342900" indent="-342900">
              <a:buAutoNum type="arabicPeriod"/>
            </a:pPr>
            <a:r>
              <a:rPr lang="id-ID" sz="2300" dirty="0" smtClean="0"/>
              <a:t>KARYA TULIS LAINNYA</a:t>
            </a:r>
          </a:p>
          <a:p>
            <a:pPr marL="342900" indent="-342900">
              <a:buAutoNum type="arabicPeriod"/>
            </a:pPr>
            <a:r>
              <a:rPr lang="id-ID" sz="2300" dirty="0" smtClean="0"/>
              <a:t>MODUL</a:t>
            </a:r>
          </a:p>
          <a:p>
            <a:pPr marL="342900" indent="-342900">
              <a:buAutoNum type="arabicPeriod"/>
            </a:pPr>
            <a:r>
              <a:rPr lang="id-ID" sz="2300" dirty="0" smtClean="0"/>
              <a:t>MAKALAH</a:t>
            </a:r>
          </a:p>
          <a:p>
            <a:pPr marL="342900" indent="-342900">
              <a:buAutoNum type="arabicPeriod"/>
            </a:pPr>
            <a:r>
              <a:rPr lang="id-ID" sz="2300" dirty="0" smtClean="0"/>
              <a:t>LAPORAN PENELITIAN</a:t>
            </a:r>
          </a:p>
          <a:p>
            <a:pPr marL="342900" indent="-342900">
              <a:buAutoNum type="arabicPeriod"/>
            </a:pPr>
            <a:r>
              <a:rPr lang="id-ID" sz="2300" dirty="0" smtClean="0"/>
              <a:t>PROPOSAL PENELITIAN</a:t>
            </a:r>
          </a:p>
          <a:p>
            <a:pPr marL="342900" indent="-342900">
              <a:buAutoNum type="arabicPeriod"/>
            </a:pPr>
            <a:r>
              <a:rPr lang="id-ID" sz="2300" dirty="0" smtClean="0"/>
              <a:t>RESUME/RINGKASAN</a:t>
            </a:r>
          </a:p>
        </p:txBody>
      </p:sp>
    </p:spTree>
    <p:extLst>
      <p:ext uri="{BB962C8B-B14F-4D97-AF65-F5344CB8AC3E}">
        <p14:creationId xmlns:p14="http://schemas.microsoft.com/office/powerpoint/2010/main" val="112872554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6995" y="3063291"/>
            <a:ext cx="9613861" cy="1080938"/>
          </a:xfrm>
        </p:spPr>
        <p:txBody>
          <a:bodyPr>
            <a:noAutofit/>
          </a:bodyPr>
          <a:lstStyle/>
          <a:p>
            <a:pPr algn="ctr"/>
            <a:r>
              <a:rPr lang="id-ID" sz="9600" b="1" dirty="0" smtClean="0">
                <a:solidFill>
                  <a:schemeClr val="bg1"/>
                </a:solidFill>
                <a:latin typeface="Times New Roman" panose="02020603050405020304" pitchFamily="18" charset="0"/>
                <a:cs typeface="Times New Roman" panose="02020603050405020304" pitchFamily="18" charset="0"/>
              </a:rPr>
              <a:t>HAK CIPTA</a:t>
            </a:r>
            <a:endParaRPr lang="id-ID" sz="96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204383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d-ID" sz="4800" dirty="0" smtClean="0"/>
              <a:t>HAK CIPTA</a:t>
            </a:r>
            <a:endParaRPr lang="id-ID" sz="4800" dirty="0"/>
          </a:p>
        </p:txBody>
      </p:sp>
      <p:sp>
        <p:nvSpPr>
          <p:cNvPr id="3" name="TextBox 2"/>
          <p:cNvSpPr txBox="1"/>
          <p:nvPr/>
        </p:nvSpPr>
        <p:spPr>
          <a:xfrm>
            <a:off x="240631" y="2085473"/>
            <a:ext cx="12192000" cy="738664"/>
          </a:xfrm>
          <a:prstGeom prst="rect">
            <a:avLst/>
          </a:prstGeom>
          <a:noFill/>
        </p:spPr>
        <p:txBody>
          <a:bodyPr wrap="square" rtlCol="0">
            <a:spAutoFit/>
          </a:bodyPr>
          <a:lstStyle/>
          <a:p>
            <a:r>
              <a:rPr lang="id-ID" sz="2400" b="1" dirty="0" smtClean="0"/>
              <a:t>Berdasarkan UU Hak Cipta Nomor 28 th 2014</a:t>
            </a:r>
          </a:p>
          <a:p>
            <a:endParaRPr lang="id-ID" dirty="0"/>
          </a:p>
        </p:txBody>
      </p:sp>
      <p:sp>
        <p:nvSpPr>
          <p:cNvPr id="4" name="Rectangle 3"/>
          <p:cNvSpPr/>
          <p:nvPr/>
        </p:nvSpPr>
        <p:spPr>
          <a:xfrm>
            <a:off x="240631" y="2658539"/>
            <a:ext cx="11951369" cy="3739485"/>
          </a:xfrm>
          <a:prstGeom prst="rect">
            <a:avLst/>
          </a:prstGeom>
        </p:spPr>
        <p:txBody>
          <a:bodyPr wrap="square">
            <a:spAutoFit/>
          </a:bodyPr>
          <a:lstStyle/>
          <a:p>
            <a:pPr marL="269875" indent="-269875">
              <a:buFont typeface="Wingdings" panose="05000000000000000000" pitchFamily="2" charset="2"/>
              <a:buChar char="§"/>
            </a:pPr>
            <a:r>
              <a:rPr lang="id-ID" sz="2400" b="1" dirty="0" smtClean="0"/>
              <a:t>Hak Cipta </a:t>
            </a:r>
            <a:r>
              <a:rPr lang="id-ID" sz="2400" dirty="0" smtClean="0"/>
              <a:t>adalah hak eksklusif pencipta yang timbul secara otomatis berdasarkan prinsip deklaratif setelah suatu ciptaan diwujudkan dalam bentuk nyata tanpa mengurangi pembatasan sesuai dengan ketentuan peraturan perundang-undangan.</a:t>
            </a:r>
          </a:p>
          <a:p>
            <a:pPr>
              <a:spcBef>
                <a:spcPts val="600"/>
              </a:spcBef>
              <a:spcAft>
                <a:spcPts val="600"/>
              </a:spcAft>
              <a:buFont typeface="Wingdings" panose="05000000000000000000" pitchFamily="2" charset="2"/>
              <a:buChar char="§"/>
            </a:pPr>
            <a:r>
              <a:rPr lang="id-ID" sz="2400" dirty="0" smtClean="0"/>
              <a:t> Hak eksklusif yang dimiliki pencipta/pemegang hak cipta :</a:t>
            </a:r>
          </a:p>
          <a:p>
            <a:pPr marL="722313" indent="-449263">
              <a:spcBef>
                <a:spcPts val="600"/>
              </a:spcBef>
              <a:spcAft>
                <a:spcPts val="600"/>
              </a:spcAft>
            </a:pPr>
            <a:r>
              <a:rPr lang="id-ID" sz="2400" dirty="0" smtClean="0"/>
              <a:t>- 	Hak moral : hak yang melekat secara abadi pada diri Pencipta dan bersifat  </a:t>
            </a:r>
          </a:p>
          <a:p>
            <a:pPr marL="722313" lvl="1" indent="-449263">
              <a:spcBef>
                <a:spcPts val="600"/>
              </a:spcBef>
              <a:spcAft>
                <a:spcPts val="600"/>
              </a:spcAft>
            </a:pPr>
            <a:r>
              <a:rPr lang="id-ID" sz="2400" dirty="0"/>
              <a:t> </a:t>
            </a:r>
            <a:r>
              <a:rPr lang="id-ID" sz="2400" dirty="0" smtClean="0"/>
              <a:t> 	tidak terhapuskan.</a:t>
            </a:r>
          </a:p>
          <a:p>
            <a:pPr marL="722313" lvl="1" indent="-449263">
              <a:spcBef>
                <a:spcPts val="600"/>
              </a:spcBef>
              <a:spcAft>
                <a:spcPts val="600"/>
              </a:spcAft>
              <a:buFontTx/>
              <a:buChar char="-"/>
            </a:pPr>
            <a:r>
              <a:rPr lang="id-ID" sz="2400" dirty="0" smtClean="0"/>
              <a:t>Hak Ekonomi : hak eksklusif Pencipta atau Pemegang Hak Cipta untuk </a:t>
            </a:r>
          </a:p>
          <a:p>
            <a:pPr marL="273050" lvl="1">
              <a:spcBef>
                <a:spcPts val="600"/>
              </a:spcBef>
              <a:spcAft>
                <a:spcPts val="600"/>
              </a:spcAft>
            </a:pPr>
            <a:r>
              <a:rPr lang="id-ID" sz="2400" dirty="0"/>
              <a:t> </a:t>
            </a:r>
            <a:r>
              <a:rPr lang="id-ID" sz="2400" dirty="0" smtClean="0"/>
              <a:t>    mendapatkan manfaat ekonomi atas Ciptaan</a:t>
            </a:r>
            <a:endParaRPr lang="id-ID" sz="2400" dirty="0"/>
          </a:p>
        </p:txBody>
      </p:sp>
    </p:spTree>
    <p:extLst>
      <p:ext uri="{BB962C8B-B14F-4D97-AF65-F5344CB8AC3E}">
        <p14:creationId xmlns:p14="http://schemas.microsoft.com/office/powerpoint/2010/main" val="193513195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27264" y="928286"/>
            <a:ext cx="10058400" cy="672767"/>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id-ID" dirty="0" smtClean="0"/>
              <a:t>Ilustrasi Tentang Hak Cipta</a:t>
            </a:r>
            <a:endParaRPr lang="id-ID" dirty="0"/>
          </a:p>
        </p:txBody>
      </p:sp>
      <p:grpSp>
        <p:nvGrpSpPr>
          <p:cNvPr id="5" name="Group 4"/>
          <p:cNvGrpSpPr/>
          <p:nvPr/>
        </p:nvGrpSpPr>
        <p:grpSpPr>
          <a:xfrm>
            <a:off x="788934" y="2005262"/>
            <a:ext cx="2230354" cy="1899668"/>
            <a:chOff x="716618" y="1457400"/>
            <a:chExt cx="2230354" cy="1632800"/>
          </a:xfrm>
        </p:grpSpPr>
        <p:grpSp>
          <p:nvGrpSpPr>
            <p:cNvPr id="6" name="Group 5"/>
            <p:cNvGrpSpPr/>
            <p:nvPr/>
          </p:nvGrpSpPr>
          <p:grpSpPr>
            <a:xfrm>
              <a:off x="1397197" y="1457400"/>
              <a:ext cx="885668" cy="1042441"/>
              <a:chOff x="1362856" y="1693889"/>
              <a:chExt cx="885668" cy="1042441"/>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62856" y="1693889"/>
                <a:ext cx="885668" cy="885668"/>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48917" y="2136723"/>
                <a:ext cx="599607" cy="599607"/>
              </a:xfrm>
              <a:prstGeom prst="rect">
                <a:avLst/>
              </a:prstGeom>
            </p:spPr>
          </p:pic>
        </p:grpSp>
        <p:sp>
          <p:nvSpPr>
            <p:cNvPr id="7" name="TextBox 6"/>
            <p:cNvSpPr txBox="1"/>
            <p:nvPr/>
          </p:nvSpPr>
          <p:spPr>
            <a:xfrm>
              <a:off x="716618" y="2443869"/>
              <a:ext cx="2230354" cy="646331"/>
            </a:xfrm>
            <a:prstGeom prst="rect">
              <a:avLst/>
            </a:prstGeom>
            <a:noFill/>
          </p:spPr>
          <p:txBody>
            <a:bodyPr wrap="none" rtlCol="0">
              <a:spAutoFit/>
            </a:bodyPr>
            <a:lstStyle/>
            <a:p>
              <a:r>
                <a:rPr lang="id-ID" dirty="0" smtClean="0"/>
                <a:t>Pencipta &amp; Pemegang</a:t>
              </a:r>
            </a:p>
            <a:p>
              <a:pPr algn="ctr"/>
              <a:r>
                <a:rPr lang="id-ID" dirty="0" smtClean="0"/>
                <a:t>Hak Cipta </a:t>
              </a:r>
              <a:endParaRPr lang="id-ID" dirty="0"/>
            </a:p>
          </p:txBody>
        </p:sp>
      </p:grpSp>
      <p:grpSp>
        <p:nvGrpSpPr>
          <p:cNvPr id="10" name="Group 9"/>
          <p:cNvGrpSpPr/>
          <p:nvPr/>
        </p:nvGrpSpPr>
        <p:grpSpPr>
          <a:xfrm>
            <a:off x="8688752" y="2266202"/>
            <a:ext cx="1438957" cy="1737748"/>
            <a:chOff x="6490123" y="1660157"/>
            <a:chExt cx="1438957" cy="1737748"/>
          </a:xfrm>
        </p:grpSpPr>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90123" y="1660157"/>
              <a:ext cx="1438957" cy="1079759"/>
            </a:xfrm>
            <a:prstGeom prst="rect">
              <a:avLst/>
            </a:prstGeom>
          </p:spPr>
        </p:pic>
        <p:sp>
          <p:nvSpPr>
            <p:cNvPr id="12" name="TextBox 11"/>
            <p:cNvSpPr txBox="1"/>
            <p:nvPr/>
          </p:nvSpPr>
          <p:spPr>
            <a:xfrm>
              <a:off x="6490123" y="2751574"/>
              <a:ext cx="1424493" cy="646331"/>
            </a:xfrm>
            <a:prstGeom prst="rect">
              <a:avLst/>
            </a:prstGeom>
            <a:noFill/>
          </p:spPr>
          <p:txBody>
            <a:bodyPr wrap="none" rtlCol="0">
              <a:spAutoFit/>
            </a:bodyPr>
            <a:lstStyle/>
            <a:p>
              <a:pPr algn="ctr"/>
              <a:r>
                <a:rPr lang="id-ID" dirty="0" smtClean="0"/>
                <a:t>Perlindungan</a:t>
              </a:r>
            </a:p>
            <a:p>
              <a:pPr algn="ctr"/>
              <a:r>
                <a:rPr lang="id-ID" dirty="0" smtClean="0"/>
                <a:t>Hukum</a:t>
              </a:r>
              <a:endParaRPr lang="id-ID" dirty="0"/>
            </a:p>
          </p:txBody>
        </p:sp>
      </p:grpSp>
      <p:sp>
        <p:nvSpPr>
          <p:cNvPr id="13" name="Right Arrow 12"/>
          <p:cNvSpPr/>
          <p:nvPr/>
        </p:nvSpPr>
        <p:spPr>
          <a:xfrm>
            <a:off x="3472532" y="2455484"/>
            <a:ext cx="1492380" cy="77250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1100" dirty="0" smtClean="0"/>
              <a:t>Menghasilkan </a:t>
            </a:r>
            <a:endParaRPr lang="id-ID" sz="1100" dirty="0"/>
          </a:p>
        </p:txBody>
      </p:sp>
      <p:sp>
        <p:nvSpPr>
          <p:cNvPr id="14" name="Right Arrow 13"/>
          <p:cNvSpPr/>
          <p:nvPr/>
        </p:nvSpPr>
        <p:spPr>
          <a:xfrm>
            <a:off x="6769956" y="2391316"/>
            <a:ext cx="1485352" cy="77250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1100" dirty="0" smtClean="0"/>
              <a:t>Mendaftarkan ciptaan</a:t>
            </a:r>
            <a:endParaRPr lang="id-ID" sz="1100" dirty="0"/>
          </a:p>
        </p:txBody>
      </p:sp>
      <p:sp>
        <p:nvSpPr>
          <p:cNvPr id="15" name="Right Arrow 14"/>
          <p:cNvSpPr/>
          <p:nvPr/>
        </p:nvSpPr>
        <p:spPr>
          <a:xfrm rot="5400000">
            <a:off x="1279767" y="4063254"/>
            <a:ext cx="1134631" cy="77250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1600" dirty="0" smtClean="0"/>
              <a:t>Lisensi</a:t>
            </a:r>
            <a:endParaRPr lang="id-ID" sz="1600" dirty="0"/>
          </a:p>
        </p:txBody>
      </p:sp>
      <p:pic>
        <p:nvPicPr>
          <p:cNvPr id="16" name="Picture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38616" y="5133474"/>
            <a:ext cx="1636943" cy="1249080"/>
          </a:xfrm>
          <a:prstGeom prst="rect">
            <a:avLst/>
          </a:prstGeom>
        </p:spPr>
      </p:pic>
      <p:grpSp>
        <p:nvGrpSpPr>
          <p:cNvPr id="17" name="Group 16"/>
          <p:cNvGrpSpPr/>
          <p:nvPr/>
        </p:nvGrpSpPr>
        <p:grpSpPr>
          <a:xfrm>
            <a:off x="2599175" y="5360911"/>
            <a:ext cx="1151939" cy="1469647"/>
            <a:chOff x="4052200" y="3852554"/>
            <a:chExt cx="1151939" cy="1469647"/>
          </a:xfrm>
        </p:grpSpPr>
        <p:pic>
          <p:nvPicPr>
            <p:cNvPr id="18" name="Picture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052200" y="3852554"/>
              <a:ext cx="1151939" cy="1015897"/>
            </a:xfrm>
            <a:prstGeom prst="rect">
              <a:avLst/>
            </a:prstGeom>
          </p:spPr>
        </p:pic>
        <p:sp>
          <p:nvSpPr>
            <p:cNvPr id="19" name="TextBox 18"/>
            <p:cNvSpPr txBox="1"/>
            <p:nvPr/>
          </p:nvSpPr>
          <p:spPr>
            <a:xfrm>
              <a:off x="4202100" y="4952869"/>
              <a:ext cx="819648" cy="369332"/>
            </a:xfrm>
            <a:prstGeom prst="rect">
              <a:avLst/>
            </a:prstGeom>
            <a:noFill/>
          </p:spPr>
          <p:txBody>
            <a:bodyPr wrap="none" rtlCol="0">
              <a:spAutoFit/>
            </a:bodyPr>
            <a:lstStyle/>
            <a:p>
              <a:r>
                <a:rPr lang="id-ID" dirty="0" smtClean="0"/>
                <a:t>Royalti</a:t>
              </a:r>
              <a:endParaRPr lang="id-ID" dirty="0"/>
            </a:p>
          </p:txBody>
        </p:sp>
      </p:grpSp>
      <p:sp>
        <p:nvSpPr>
          <p:cNvPr id="20" name="TextBox 19"/>
          <p:cNvSpPr txBox="1"/>
          <p:nvPr/>
        </p:nvSpPr>
        <p:spPr>
          <a:xfrm>
            <a:off x="1221790" y="6438951"/>
            <a:ext cx="1128835" cy="369332"/>
          </a:xfrm>
          <a:prstGeom prst="rect">
            <a:avLst/>
          </a:prstGeom>
          <a:noFill/>
        </p:spPr>
        <p:txBody>
          <a:bodyPr wrap="none" rtlCol="0">
            <a:spAutoFit/>
          </a:bodyPr>
          <a:lstStyle/>
          <a:p>
            <a:r>
              <a:rPr lang="id-ID" dirty="0" smtClean="0"/>
              <a:t>Pihak Lain</a:t>
            </a:r>
            <a:endParaRPr lang="id-ID" dirty="0"/>
          </a:p>
        </p:txBody>
      </p:sp>
      <p:grpSp>
        <p:nvGrpSpPr>
          <p:cNvPr id="21" name="Group 20"/>
          <p:cNvGrpSpPr/>
          <p:nvPr/>
        </p:nvGrpSpPr>
        <p:grpSpPr>
          <a:xfrm>
            <a:off x="4964912" y="2242338"/>
            <a:ext cx="1492203" cy="1286234"/>
            <a:chOff x="3739360" y="1588507"/>
            <a:chExt cx="1492203" cy="1286234"/>
          </a:xfrm>
        </p:grpSpPr>
        <p:pic>
          <p:nvPicPr>
            <p:cNvPr id="22" name="Content Placeholder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052200" y="1588507"/>
              <a:ext cx="849584" cy="792903"/>
            </a:xfrm>
            <a:prstGeom prst="rect">
              <a:avLst/>
            </a:prstGeom>
          </p:spPr>
        </p:pic>
        <p:sp>
          <p:nvSpPr>
            <p:cNvPr id="23" name="TextBox 22"/>
            <p:cNvSpPr txBox="1"/>
            <p:nvPr/>
          </p:nvSpPr>
          <p:spPr>
            <a:xfrm>
              <a:off x="3739360" y="2505409"/>
              <a:ext cx="1492203" cy="369332"/>
            </a:xfrm>
            <a:prstGeom prst="rect">
              <a:avLst/>
            </a:prstGeom>
            <a:noFill/>
          </p:spPr>
          <p:txBody>
            <a:bodyPr wrap="none" rtlCol="0">
              <a:spAutoFit/>
            </a:bodyPr>
            <a:lstStyle/>
            <a:p>
              <a:r>
                <a:rPr lang="id-ID" dirty="0" smtClean="0"/>
                <a:t>Ciptaan/karya</a:t>
              </a:r>
              <a:endParaRPr lang="id-ID" dirty="0"/>
            </a:p>
          </p:txBody>
        </p:sp>
      </p:grpSp>
    </p:spTree>
    <p:extLst>
      <p:ext uri="{BB962C8B-B14F-4D97-AF65-F5344CB8AC3E}">
        <p14:creationId xmlns:p14="http://schemas.microsoft.com/office/powerpoint/2010/main" val="1719966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fade">
                                      <p:cBhvr>
                                        <p:cTn id="15" dur="500"/>
                                        <p:tgtEl>
                                          <p:spTgt spid="21"/>
                                        </p:tgtEl>
                                      </p:cBhvr>
                                    </p:animEffect>
                                  </p:childTnLst>
                                </p:cTn>
                              </p:par>
                            </p:childTnLst>
                          </p:cTn>
                        </p:par>
                        <p:par>
                          <p:cTn id="16" fill="hold">
                            <p:stCondLst>
                              <p:cond delay="2500"/>
                            </p:stCondLst>
                            <p:childTnLst>
                              <p:par>
                                <p:cTn id="17" presetID="10" presetClass="entr" presetSubtype="0"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1250"/>
                                        <p:tgtEl>
                                          <p:spTgt spid="14"/>
                                        </p:tgtEl>
                                      </p:cBhvr>
                                    </p:animEffect>
                                  </p:childTnLst>
                                </p:cTn>
                              </p:par>
                            </p:childTnLst>
                          </p:cTn>
                        </p:par>
                        <p:par>
                          <p:cTn id="20" fill="hold">
                            <p:stCondLst>
                              <p:cond delay="3750"/>
                            </p:stCondLst>
                            <p:childTnLst>
                              <p:par>
                                <p:cTn id="21" presetID="10" presetClass="entr" presetSubtype="0" fill="hold"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1250"/>
                                        <p:tgtEl>
                                          <p:spTgt spid="10"/>
                                        </p:tgtEl>
                                      </p:cBhvr>
                                    </p:animEffect>
                                  </p:childTnLst>
                                </p:cTn>
                              </p:par>
                            </p:childTnLst>
                          </p:cTn>
                        </p:par>
                        <p:par>
                          <p:cTn id="24" fill="hold">
                            <p:stCondLst>
                              <p:cond delay="5000"/>
                            </p:stCondLst>
                            <p:childTnLst>
                              <p:par>
                                <p:cTn id="25" presetID="10" presetClass="entr" presetSubtype="0"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1250"/>
                                        <p:tgtEl>
                                          <p:spTgt spid="15"/>
                                        </p:tgtEl>
                                      </p:cBhvr>
                                    </p:animEffect>
                                  </p:childTnLst>
                                </p:cTn>
                              </p:par>
                            </p:childTnLst>
                          </p:cTn>
                        </p:par>
                        <p:par>
                          <p:cTn id="28" fill="hold">
                            <p:stCondLst>
                              <p:cond delay="625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1250"/>
                                        <p:tgtEl>
                                          <p:spTgt spid="16"/>
                                        </p:tgtEl>
                                      </p:cBhvr>
                                    </p:animEffect>
                                  </p:childTnLst>
                                </p:cTn>
                              </p:par>
                            </p:childTnLst>
                          </p:cTn>
                        </p:par>
                        <p:par>
                          <p:cTn id="32" fill="hold">
                            <p:stCondLst>
                              <p:cond delay="7500"/>
                            </p:stCondLst>
                            <p:childTnLst>
                              <p:par>
                                <p:cTn id="33" presetID="10" presetClass="entr" presetSubtype="0"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fade">
                                      <p:cBhvr>
                                        <p:cTn id="35" dur="500"/>
                                        <p:tgtEl>
                                          <p:spTgt spid="20"/>
                                        </p:tgtEl>
                                      </p:cBhvr>
                                    </p:animEffect>
                                  </p:childTnLst>
                                </p:cTn>
                              </p:par>
                            </p:childTnLst>
                          </p:cTn>
                        </p:par>
                        <p:par>
                          <p:cTn id="36" fill="hold">
                            <p:stCondLst>
                              <p:cond delay="8000"/>
                            </p:stCondLst>
                            <p:childTnLst>
                              <p:par>
                                <p:cTn id="37" presetID="10" presetClass="entr" presetSubtype="0" fill="hold"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500"/>
                                        <p:tgtEl>
                                          <p:spTgt spid="17"/>
                                        </p:tgtEl>
                                      </p:cBhvr>
                                    </p:animEffect>
                                  </p:childTnLst>
                                </p:cTn>
                              </p:par>
                            </p:childTnLst>
                          </p:cTn>
                        </p:par>
                        <p:par>
                          <p:cTn id="40" fill="hold">
                            <p:stCondLst>
                              <p:cond delay="8500"/>
                            </p:stCondLst>
                            <p:childTnLst>
                              <p:par>
                                <p:cTn id="41" presetID="37" presetClass="path" presetSubtype="0" accel="50000" decel="50000" fill="hold" nodeType="afterEffect">
                                  <p:stCondLst>
                                    <p:cond delay="0"/>
                                  </p:stCondLst>
                                  <p:childTnLst>
                                    <p:animMotion origin="layout" path="M 3.33333E-6 1.11111E-6 L 0.02226 -0.13009 C 0.02708 -0.15764 0.0289 -0.19769 0.02643 -0.23843 C 0.0233 -0.28565 0.01744 -0.32245 0.00937 -0.34769 L -0.02748 -0.46759 " pathEditMode="relative" rAng="15840000" ptsTypes="AAAAA">
                                      <p:cBhvr>
                                        <p:cTn id="42" dur="2000" fill="hold"/>
                                        <p:tgtEl>
                                          <p:spTgt spid="17"/>
                                        </p:tgtEl>
                                        <p:attrNameLst>
                                          <p:attrName>ppt_x</p:attrName>
                                          <p:attrName>ppt_y</p:attrName>
                                        </p:attrNameLst>
                                      </p:cBhvr>
                                      <p:rCtr x="625" y="-2375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2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0321" y="79464"/>
            <a:ext cx="9613861" cy="1080938"/>
          </a:xfrm>
        </p:spPr>
        <p:txBody>
          <a:bodyPr/>
          <a:lstStyle/>
          <a:p>
            <a:r>
              <a:rPr lang="id-ID" dirty="0"/>
              <a:t>Ciptaan Yang Dilindungi dan Masa Perlindungan Hak Cipta </a:t>
            </a:r>
          </a:p>
        </p:txBody>
      </p:sp>
      <p:graphicFrame>
        <p:nvGraphicFramePr>
          <p:cNvPr id="3" name="Table 2"/>
          <p:cNvGraphicFramePr>
            <a:graphicFrameLocks noGrp="1"/>
          </p:cNvGraphicFramePr>
          <p:nvPr>
            <p:extLst>
              <p:ext uri="{D42A27DB-BD31-4B8C-83A1-F6EECF244321}">
                <p14:modId xmlns:p14="http://schemas.microsoft.com/office/powerpoint/2010/main" val="1553961118"/>
              </p:ext>
            </p:extLst>
          </p:nvPr>
        </p:nvGraphicFramePr>
        <p:xfrm>
          <a:off x="1" y="1411705"/>
          <a:ext cx="12191999" cy="5462338"/>
        </p:xfrm>
        <a:graphic>
          <a:graphicData uri="http://schemas.openxmlformats.org/drawingml/2006/table">
            <a:tbl>
              <a:tblPr/>
              <a:tblGrid>
                <a:gridCol w="500832"/>
                <a:gridCol w="6731168"/>
                <a:gridCol w="4959999"/>
              </a:tblGrid>
              <a:tr h="584871">
                <a:tc>
                  <a:txBody>
                    <a:bodyPr/>
                    <a:lstStyle/>
                    <a:p>
                      <a:pPr algn="ctr" fontAlgn="t"/>
                      <a:r>
                        <a:rPr lang="id-ID" sz="1800" b="1" dirty="0" smtClean="0">
                          <a:solidFill>
                            <a:schemeClr val="bg1"/>
                          </a:solidFill>
                          <a:effectLst/>
                          <a:latin typeface="Times New Roman" panose="02020603050405020304" pitchFamily="18" charset="0"/>
                          <a:cs typeface="Times New Roman" panose="02020603050405020304" pitchFamily="18" charset="0"/>
                        </a:rPr>
                        <a:t>NO</a:t>
                      </a:r>
                      <a:endParaRPr lang="id-ID" sz="1800" b="1" dirty="0">
                        <a:solidFill>
                          <a:schemeClr val="bg1"/>
                        </a:solidFill>
                        <a:effectLst/>
                        <a:latin typeface="Times New Roman" panose="02020603050405020304" pitchFamily="18" charset="0"/>
                        <a:cs typeface="Times New Roman" panose="02020603050405020304" pitchFamily="18" charset="0"/>
                      </a:endParaRPr>
                    </a:p>
                  </a:txBody>
                  <a:tcPr marL="61952" marR="61952" marT="27534" marB="27534"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C0C0C0"/>
                    </a:solidFill>
                  </a:tcPr>
                </a:tc>
                <a:tc>
                  <a:txBody>
                    <a:bodyPr/>
                    <a:lstStyle/>
                    <a:p>
                      <a:pPr algn="ctr" fontAlgn="t"/>
                      <a:r>
                        <a:rPr lang="id-ID" sz="1800" b="1" dirty="0">
                          <a:solidFill>
                            <a:schemeClr val="bg1"/>
                          </a:solidFill>
                          <a:effectLst/>
                          <a:latin typeface="Times New Roman" panose="02020603050405020304" pitchFamily="18" charset="0"/>
                          <a:cs typeface="Times New Roman" panose="02020603050405020304" pitchFamily="18" charset="0"/>
                        </a:rPr>
                        <a:t>JENIS CIPTAAN YANG </a:t>
                      </a:r>
                      <a:r>
                        <a:rPr lang="id-ID" sz="1800" b="1" dirty="0" smtClean="0">
                          <a:solidFill>
                            <a:schemeClr val="bg1"/>
                          </a:solidFill>
                          <a:effectLst/>
                          <a:latin typeface="Times New Roman" panose="02020603050405020304" pitchFamily="18" charset="0"/>
                          <a:cs typeface="Times New Roman" panose="02020603050405020304" pitchFamily="18" charset="0"/>
                        </a:rPr>
                        <a:t>DILINDUNGI</a:t>
                      </a:r>
                      <a:endParaRPr lang="id-ID" sz="1800" b="1" dirty="0">
                        <a:solidFill>
                          <a:schemeClr val="bg1"/>
                        </a:solidFill>
                        <a:effectLst/>
                        <a:latin typeface="Times New Roman" panose="02020603050405020304" pitchFamily="18" charset="0"/>
                        <a:cs typeface="Times New Roman" panose="02020603050405020304" pitchFamily="18" charset="0"/>
                      </a:endParaRPr>
                    </a:p>
                  </a:txBody>
                  <a:tcPr marL="61952" marR="61952" marT="27534" marB="27534"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C0C0C0"/>
                    </a:solidFill>
                  </a:tcPr>
                </a:tc>
                <a:tc>
                  <a:txBody>
                    <a:bodyPr/>
                    <a:lstStyle/>
                    <a:p>
                      <a:pPr algn="ctr" fontAlgn="t"/>
                      <a:r>
                        <a:rPr lang="id-ID" sz="1800" b="1" dirty="0">
                          <a:solidFill>
                            <a:schemeClr val="bg1"/>
                          </a:solidFill>
                          <a:effectLst/>
                          <a:latin typeface="Times New Roman" panose="02020603050405020304" pitchFamily="18" charset="0"/>
                          <a:cs typeface="Times New Roman" panose="02020603050405020304" pitchFamily="18" charset="0"/>
                        </a:rPr>
                        <a:t>LAMA </a:t>
                      </a:r>
                      <a:r>
                        <a:rPr lang="id-ID" sz="1800" b="1" dirty="0" smtClean="0">
                          <a:solidFill>
                            <a:schemeClr val="bg1"/>
                          </a:solidFill>
                          <a:effectLst/>
                          <a:latin typeface="Times New Roman" panose="02020603050405020304" pitchFamily="18" charset="0"/>
                          <a:cs typeface="Times New Roman" panose="02020603050405020304" pitchFamily="18" charset="0"/>
                        </a:rPr>
                        <a:t>PERLINDUNGAN</a:t>
                      </a:r>
                      <a:endParaRPr lang="id-ID" sz="1800" b="1" dirty="0">
                        <a:solidFill>
                          <a:schemeClr val="bg1"/>
                        </a:solidFill>
                        <a:effectLst/>
                        <a:latin typeface="Times New Roman" panose="02020603050405020304" pitchFamily="18" charset="0"/>
                        <a:cs typeface="Times New Roman" panose="02020603050405020304" pitchFamily="18" charset="0"/>
                      </a:endParaRPr>
                    </a:p>
                  </a:txBody>
                  <a:tcPr marL="61952" marR="61952" marT="27534" marB="27534"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C0C0C0"/>
                    </a:solidFill>
                  </a:tcPr>
                </a:tc>
              </a:tr>
              <a:tr h="3554059">
                <a:tc>
                  <a:txBody>
                    <a:bodyPr/>
                    <a:lstStyle/>
                    <a:p>
                      <a:pPr algn="ctr" fontAlgn="t"/>
                      <a:r>
                        <a:rPr lang="id-ID" sz="1800" dirty="0">
                          <a:solidFill>
                            <a:schemeClr val="tx1"/>
                          </a:solidFill>
                          <a:effectLst/>
                          <a:latin typeface="Times New Roman" panose="02020603050405020304" pitchFamily="18" charset="0"/>
                          <a:cs typeface="Times New Roman" panose="02020603050405020304" pitchFamily="18" charset="0"/>
                        </a:rPr>
                        <a:t>1.</a:t>
                      </a:r>
                      <a:br>
                        <a:rPr lang="id-ID" sz="1800" dirty="0">
                          <a:solidFill>
                            <a:schemeClr val="tx1"/>
                          </a:solidFill>
                          <a:effectLst/>
                          <a:latin typeface="Times New Roman" panose="02020603050405020304" pitchFamily="18" charset="0"/>
                          <a:cs typeface="Times New Roman" panose="02020603050405020304" pitchFamily="18" charset="0"/>
                        </a:rPr>
                      </a:br>
                      <a:endParaRPr lang="id-ID" sz="1800" dirty="0">
                        <a:solidFill>
                          <a:schemeClr val="tx1"/>
                        </a:solidFill>
                        <a:effectLst/>
                        <a:latin typeface="Times New Roman" panose="02020603050405020304" pitchFamily="18" charset="0"/>
                        <a:cs typeface="Times New Roman" panose="02020603050405020304" pitchFamily="18" charset="0"/>
                      </a:endParaRPr>
                    </a:p>
                  </a:txBody>
                  <a:tcPr marL="61952" marR="61952" marT="27534" marB="27534">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L="342900" indent="-342900" fontAlgn="t">
                        <a:buFont typeface="+mj-lt"/>
                        <a:buAutoNum type="alphaLcPeriod"/>
                      </a:pPr>
                      <a:r>
                        <a:rPr lang="id-ID" sz="1800" i="0" kern="1200" dirty="0" smtClean="0">
                          <a:solidFill>
                            <a:schemeClr val="tx1"/>
                          </a:solidFill>
                          <a:effectLst/>
                          <a:latin typeface="Times New Roman" panose="02020603050405020304" pitchFamily="18" charset="0"/>
                          <a:ea typeface="+mn-ea"/>
                          <a:cs typeface="Times New Roman" panose="02020603050405020304" pitchFamily="18" charset="0"/>
                        </a:rPr>
                        <a:t>buku, pamflet, dan semua hasrl karya tulis lainnya;</a:t>
                      </a:r>
                    </a:p>
                    <a:p>
                      <a:pPr marL="342900" indent="-342900" fontAlgn="t">
                        <a:buFont typeface="+mj-lt"/>
                        <a:buAutoNum type="alphaLcPeriod"/>
                      </a:pPr>
                      <a:r>
                        <a:rPr lang="id-ID" sz="1800" i="0" kern="1200" dirty="0" smtClean="0">
                          <a:solidFill>
                            <a:schemeClr val="tx1"/>
                          </a:solidFill>
                          <a:effectLst/>
                          <a:latin typeface="Times New Roman" panose="02020603050405020304" pitchFamily="18" charset="0"/>
                          <a:ea typeface="+mn-ea"/>
                          <a:cs typeface="Times New Roman" panose="02020603050405020304" pitchFamily="18" charset="0"/>
                        </a:rPr>
                        <a:t>ceramah, kuliah, pidato, dan Ciptaan sejenis lainnya;</a:t>
                      </a:r>
                    </a:p>
                    <a:p>
                      <a:pPr marL="342900" indent="-342900" fontAlgn="t">
                        <a:buFont typeface="+mj-lt"/>
                        <a:buAutoNum type="alphaLcPeriod"/>
                      </a:pPr>
                      <a:r>
                        <a:rPr lang="id-ID" sz="1800" i="0" kern="1200" dirty="0" smtClean="0">
                          <a:solidFill>
                            <a:schemeClr val="tx1"/>
                          </a:solidFill>
                          <a:effectLst/>
                          <a:latin typeface="Times New Roman" panose="02020603050405020304" pitchFamily="18" charset="0"/>
                          <a:ea typeface="+mn-ea"/>
                          <a:cs typeface="Times New Roman" panose="02020603050405020304" pitchFamily="18" charset="0"/>
                        </a:rPr>
                        <a:t>alat peraga yang dibuat untuk kepentingan pendidikan</a:t>
                      </a:r>
                      <a:br>
                        <a:rPr lang="id-ID" sz="1800" i="0" kern="1200" dirty="0" smtClean="0">
                          <a:solidFill>
                            <a:schemeClr val="tx1"/>
                          </a:solidFill>
                          <a:effectLst/>
                          <a:latin typeface="Times New Roman" panose="02020603050405020304" pitchFamily="18" charset="0"/>
                          <a:ea typeface="+mn-ea"/>
                          <a:cs typeface="Times New Roman" panose="02020603050405020304" pitchFamily="18" charset="0"/>
                        </a:rPr>
                      </a:br>
                      <a:r>
                        <a:rPr lang="id-ID" sz="1800" i="0" kern="1200" dirty="0" smtClean="0">
                          <a:solidFill>
                            <a:schemeClr val="tx1"/>
                          </a:solidFill>
                          <a:effectLst/>
                          <a:latin typeface="Times New Roman" panose="02020603050405020304" pitchFamily="18" charset="0"/>
                          <a:ea typeface="+mn-ea"/>
                          <a:cs typeface="Times New Roman" panose="02020603050405020304" pitchFamily="18" charset="0"/>
                        </a:rPr>
                        <a:t>dan ilmu pengetahuan;</a:t>
                      </a:r>
                    </a:p>
                    <a:p>
                      <a:pPr marL="342900" indent="-342900" fontAlgn="t">
                        <a:buFont typeface="+mj-lt"/>
                        <a:buAutoNum type="alphaLcPeriod"/>
                      </a:pPr>
                      <a:r>
                        <a:rPr lang="id-ID" sz="1800" i="0" kern="1200" dirty="0" smtClean="0">
                          <a:solidFill>
                            <a:schemeClr val="tx1"/>
                          </a:solidFill>
                          <a:effectLst/>
                          <a:latin typeface="Times New Roman" panose="02020603050405020304" pitchFamily="18" charset="0"/>
                          <a:ea typeface="+mn-ea"/>
                          <a:cs typeface="Times New Roman" panose="02020603050405020304" pitchFamily="18" charset="0"/>
                        </a:rPr>
                        <a:t>lagu atau musik dengan atau tanpa teks;</a:t>
                      </a:r>
                    </a:p>
                    <a:p>
                      <a:pPr marL="342900" indent="-342900" fontAlgn="t">
                        <a:buFont typeface="+mj-lt"/>
                        <a:buAutoNum type="alphaLcPeriod"/>
                      </a:pPr>
                      <a:r>
                        <a:rPr lang="id-ID" sz="1800" i="0" kern="1200" dirty="0" smtClean="0">
                          <a:solidFill>
                            <a:schemeClr val="tx1"/>
                          </a:solidFill>
                          <a:effectLst/>
                          <a:latin typeface="Times New Roman" panose="02020603050405020304" pitchFamily="18" charset="0"/>
                          <a:ea typeface="+mn-ea"/>
                          <a:cs typeface="Times New Roman" panose="02020603050405020304" pitchFamily="18" charset="0"/>
                        </a:rPr>
                        <a:t>drama, drama musikal, tari, koreografi, pewayangan, dan pantomim;</a:t>
                      </a:r>
                    </a:p>
                    <a:p>
                      <a:pPr marL="342900" indent="-342900" fontAlgn="t">
                        <a:buFont typeface="+mj-lt"/>
                        <a:buAutoNum type="alphaLcPeriod"/>
                      </a:pPr>
                      <a:r>
                        <a:rPr lang="id-ID" sz="1800" i="0" kern="1200" dirty="0" smtClean="0">
                          <a:solidFill>
                            <a:schemeClr val="tx1"/>
                          </a:solidFill>
                          <a:effectLst/>
                          <a:latin typeface="Times New Roman" panose="02020603050405020304" pitchFamily="18" charset="0"/>
                          <a:ea typeface="+mn-ea"/>
                          <a:cs typeface="Times New Roman" panose="02020603050405020304" pitchFamily="18" charset="0"/>
                        </a:rPr>
                        <a:t>karya seni rupa dalam segala bentuk seperti lukisan, gambar, ukiran, kaligrali, seni pahat, patung, atau kolase; </a:t>
                      </a:r>
                    </a:p>
                    <a:p>
                      <a:pPr marL="342900" indent="-342900" fontAlgn="t">
                        <a:buFont typeface="+mj-lt"/>
                        <a:buAutoNum type="alphaLcPeriod"/>
                      </a:pPr>
                      <a:r>
                        <a:rPr lang="id-ID" sz="1800" i="0" kern="1200" dirty="0" smtClean="0">
                          <a:solidFill>
                            <a:schemeClr val="tx1"/>
                          </a:solidFill>
                          <a:effectLst/>
                          <a:latin typeface="Times New Roman" panose="02020603050405020304" pitchFamily="18" charset="0"/>
                          <a:ea typeface="+mn-ea"/>
                          <a:cs typeface="Times New Roman" panose="02020603050405020304" pitchFamily="18" charset="0"/>
                        </a:rPr>
                        <a:t>karya arsitektur; </a:t>
                      </a:r>
                    </a:p>
                    <a:p>
                      <a:pPr marL="342900" indent="-342900" fontAlgn="t">
                        <a:buFont typeface="+mj-lt"/>
                        <a:buAutoNum type="alphaLcPeriod"/>
                      </a:pPr>
                      <a:r>
                        <a:rPr lang="id-ID" sz="1800" i="0" kern="1200" dirty="0" smtClean="0">
                          <a:solidFill>
                            <a:schemeClr val="tx1"/>
                          </a:solidFill>
                          <a:effectLst/>
                          <a:latin typeface="Times New Roman" panose="02020603050405020304" pitchFamily="18" charset="0"/>
                          <a:ea typeface="+mn-ea"/>
                          <a:cs typeface="Times New Roman" panose="02020603050405020304" pitchFamily="18" charset="0"/>
                        </a:rPr>
                        <a:t>peta; dan</a:t>
                      </a:r>
                    </a:p>
                    <a:p>
                      <a:pPr marL="342900" indent="-342900" fontAlgn="t">
                        <a:buFont typeface="+mj-lt"/>
                        <a:buAutoNum type="alphaLcPeriod"/>
                      </a:pPr>
                      <a:r>
                        <a:rPr lang="id-ID" sz="1800" i="0" kern="1200" dirty="0" smtClean="0">
                          <a:solidFill>
                            <a:schemeClr val="tx1"/>
                          </a:solidFill>
                          <a:effectLst/>
                          <a:latin typeface="Times New Roman" panose="02020603050405020304" pitchFamily="18" charset="0"/>
                          <a:ea typeface="+mn-ea"/>
                          <a:cs typeface="Times New Roman" panose="02020603050405020304" pitchFamily="18" charset="0"/>
                        </a:rPr>
                        <a:t>karya seni batik atau seni motif lain,</a:t>
                      </a:r>
                      <a:endParaRPr lang="id-ID" sz="1800" dirty="0">
                        <a:solidFill>
                          <a:schemeClr val="tx1"/>
                        </a:solidFill>
                        <a:effectLst/>
                        <a:latin typeface="Times New Roman" panose="02020603050405020304" pitchFamily="18" charset="0"/>
                        <a:cs typeface="Times New Roman" panose="02020603050405020304" pitchFamily="18" charset="0"/>
                      </a:endParaRPr>
                    </a:p>
                  </a:txBody>
                  <a:tcPr marL="61952" marR="61952" marT="27534" marB="27534">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fontAlgn="t"/>
                      <a:r>
                        <a:rPr lang="id-ID" sz="1800" dirty="0">
                          <a:solidFill>
                            <a:schemeClr val="tx1"/>
                          </a:solidFill>
                          <a:effectLst/>
                          <a:latin typeface="Times New Roman" panose="02020603050405020304" pitchFamily="18" charset="0"/>
                          <a:cs typeface="Times New Roman" panose="02020603050405020304" pitchFamily="18" charset="0"/>
                        </a:rPr>
                        <a:t>Seumur hidup pencipta </a:t>
                      </a:r>
                      <a:r>
                        <a:rPr lang="id-ID" sz="1800" dirty="0" smtClean="0">
                          <a:solidFill>
                            <a:schemeClr val="tx1"/>
                          </a:solidFill>
                          <a:effectLst/>
                          <a:latin typeface="Times New Roman" panose="02020603050405020304" pitchFamily="18" charset="0"/>
                          <a:cs typeface="Times New Roman" panose="02020603050405020304" pitchFamily="18" charset="0"/>
                        </a:rPr>
                        <a:t>+</a:t>
                      </a:r>
                      <a:r>
                        <a:rPr lang="id-ID" sz="1800" dirty="0">
                          <a:solidFill>
                            <a:schemeClr val="tx1"/>
                          </a:solidFill>
                          <a:effectLst/>
                          <a:latin typeface="Times New Roman" panose="02020603050405020304" pitchFamily="18" charset="0"/>
                          <a:cs typeface="Times New Roman" panose="02020603050405020304" pitchFamily="18" charset="0"/>
                        </a:rPr>
                        <a:t> </a:t>
                      </a:r>
                      <a:r>
                        <a:rPr lang="id-ID" sz="1800" dirty="0" smtClean="0">
                          <a:solidFill>
                            <a:schemeClr val="tx1"/>
                          </a:solidFill>
                          <a:effectLst/>
                          <a:latin typeface="Times New Roman" panose="02020603050405020304" pitchFamily="18" charset="0"/>
                          <a:cs typeface="Times New Roman" panose="02020603050405020304" pitchFamily="18" charset="0"/>
                        </a:rPr>
                        <a:t>70</a:t>
                      </a:r>
                      <a:r>
                        <a:rPr lang="id-ID" sz="1800" dirty="0">
                          <a:solidFill>
                            <a:schemeClr val="tx1"/>
                          </a:solidFill>
                          <a:effectLst/>
                          <a:latin typeface="Times New Roman" panose="02020603050405020304" pitchFamily="18" charset="0"/>
                          <a:cs typeface="Times New Roman" panose="02020603050405020304" pitchFamily="18" charset="0"/>
                        </a:rPr>
                        <a:t> </a:t>
                      </a:r>
                      <a:r>
                        <a:rPr lang="id-ID" sz="1800" dirty="0" smtClean="0">
                          <a:solidFill>
                            <a:schemeClr val="tx1"/>
                          </a:solidFill>
                          <a:effectLst/>
                          <a:latin typeface="Times New Roman" panose="02020603050405020304" pitchFamily="18" charset="0"/>
                          <a:cs typeface="Times New Roman" panose="02020603050405020304" pitchFamily="18" charset="0"/>
                        </a:rPr>
                        <a:t>tahun setelah</a:t>
                      </a:r>
                      <a:r>
                        <a:rPr lang="id-ID" sz="1800" dirty="0">
                          <a:solidFill>
                            <a:schemeClr val="tx1"/>
                          </a:solidFill>
                          <a:effectLst/>
                          <a:latin typeface="Times New Roman" panose="02020603050405020304" pitchFamily="18" charset="0"/>
                          <a:cs typeface="Times New Roman" panose="02020603050405020304" pitchFamily="18" charset="0"/>
                        </a:rPr>
                        <a:t> pencipta </a:t>
                      </a:r>
                      <a:r>
                        <a:rPr lang="id-ID" sz="1800" dirty="0" smtClean="0">
                          <a:solidFill>
                            <a:schemeClr val="tx1"/>
                          </a:solidFill>
                          <a:effectLst/>
                          <a:latin typeface="Times New Roman" panose="02020603050405020304" pitchFamily="18" charset="0"/>
                          <a:cs typeface="Times New Roman" panose="02020603050405020304" pitchFamily="18" charset="0"/>
                        </a:rPr>
                        <a:t>meninggal</a:t>
                      </a:r>
                      <a:r>
                        <a:rPr lang="id-ID" sz="1800" baseline="0" dirty="0" smtClean="0">
                          <a:solidFill>
                            <a:schemeClr val="tx1"/>
                          </a:solidFill>
                          <a:effectLst/>
                          <a:latin typeface="Times New Roman" panose="02020603050405020304" pitchFamily="18" charset="0"/>
                          <a:cs typeface="Times New Roman" panose="02020603050405020304" pitchFamily="18" charset="0"/>
                        </a:rPr>
                        <a:t> </a:t>
                      </a:r>
                      <a:r>
                        <a:rPr lang="id-ID" sz="1800" dirty="0" smtClean="0">
                          <a:solidFill>
                            <a:schemeClr val="tx1"/>
                          </a:solidFill>
                          <a:effectLst/>
                          <a:latin typeface="Times New Roman" panose="02020603050405020304" pitchFamily="18" charset="0"/>
                          <a:cs typeface="Times New Roman" panose="02020603050405020304" pitchFamily="18" charset="0"/>
                        </a:rPr>
                        <a:t>dunia.</a:t>
                      </a:r>
                      <a:endParaRPr lang="id-ID" sz="1800" dirty="0">
                        <a:solidFill>
                          <a:schemeClr val="tx1"/>
                        </a:solidFill>
                        <a:effectLst/>
                        <a:latin typeface="Times New Roman" panose="02020603050405020304" pitchFamily="18" charset="0"/>
                        <a:cs typeface="Times New Roman" panose="02020603050405020304" pitchFamily="18" charset="0"/>
                      </a:endParaRPr>
                    </a:p>
                  </a:txBody>
                  <a:tcPr marL="61952" marR="61952" marT="27534" marB="27534">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r>
              <a:tr h="641074">
                <a:tc>
                  <a:txBody>
                    <a:bodyPr/>
                    <a:lstStyle/>
                    <a:p>
                      <a:pPr algn="ctr" fontAlgn="t"/>
                      <a:r>
                        <a:rPr lang="id-ID" sz="1800" dirty="0">
                          <a:solidFill>
                            <a:schemeClr val="tx1"/>
                          </a:solidFill>
                          <a:effectLst/>
                          <a:latin typeface="Times New Roman" panose="02020603050405020304" pitchFamily="18" charset="0"/>
                          <a:cs typeface="Times New Roman" panose="02020603050405020304" pitchFamily="18" charset="0"/>
                        </a:rPr>
                        <a:t>2.</a:t>
                      </a:r>
                      <a:br>
                        <a:rPr lang="id-ID" sz="1800" dirty="0">
                          <a:solidFill>
                            <a:schemeClr val="tx1"/>
                          </a:solidFill>
                          <a:effectLst/>
                          <a:latin typeface="Times New Roman" panose="02020603050405020304" pitchFamily="18" charset="0"/>
                          <a:cs typeface="Times New Roman" panose="02020603050405020304" pitchFamily="18" charset="0"/>
                        </a:rPr>
                      </a:br>
                      <a:endParaRPr lang="id-ID" sz="1800" dirty="0">
                        <a:solidFill>
                          <a:schemeClr val="tx1"/>
                        </a:solidFill>
                        <a:effectLst/>
                        <a:latin typeface="Times New Roman" panose="02020603050405020304" pitchFamily="18" charset="0"/>
                        <a:cs typeface="Times New Roman" panose="02020603050405020304" pitchFamily="18" charset="0"/>
                      </a:endParaRPr>
                    </a:p>
                  </a:txBody>
                  <a:tcPr marL="61952" marR="61952" marT="27534" marB="27534">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fontAlgn="t"/>
                      <a:r>
                        <a:rPr lang="id-ID" sz="1800" i="0" kern="1200" dirty="0" smtClean="0">
                          <a:solidFill>
                            <a:schemeClr val="tx1"/>
                          </a:solidFill>
                          <a:effectLst/>
                          <a:latin typeface="Times New Roman" panose="02020603050405020304" pitchFamily="18" charset="0"/>
                          <a:ea typeface="+mn-ea"/>
                          <a:cs typeface="Times New Roman" panose="02020603050405020304" pitchFamily="18" charset="0"/>
                        </a:rPr>
                        <a:t>karya seni terapan</a:t>
                      </a:r>
                      <a:endParaRPr lang="id-ID" sz="1800" dirty="0">
                        <a:solidFill>
                          <a:schemeClr val="tx1"/>
                        </a:solidFill>
                        <a:effectLst/>
                        <a:latin typeface="Times New Roman" panose="02020603050405020304" pitchFamily="18" charset="0"/>
                        <a:cs typeface="Times New Roman" panose="02020603050405020304" pitchFamily="18" charset="0"/>
                      </a:endParaRPr>
                    </a:p>
                  </a:txBody>
                  <a:tcPr marL="61952" marR="61952" marT="27534" marB="27534">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fontAlgn="t"/>
                      <a:r>
                        <a:rPr lang="id-ID" sz="1800" i="0" kern="1200" dirty="0" smtClean="0">
                          <a:solidFill>
                            <a:schemeClr val="tx1"/>
                          </a:solidFill>
                          <a:effectLst/>
                          <a:latin typeface="Times New Roman" panose="02020603050405020304" pitchFamily="18" charset="0"/>
                          <a:ea typeface="+mn-ea"/>
                          <a:cs typeface="Times New Roman" panose="02020603050405020304" pitchFamily="18" charset="0"/>
                        </a:rPr>
                        <a:t>25 (dua puluh lima) tahun sejak pertama kali dilakukan Pengumuman.</a:t>
                      </a:r>
                      <a:endParaRPr lang="fi-FI" sz="1800" dirty="0">
                        <a:solidFill>
                          <a:schemeClr val="tx1"/>
                        </a:solidFill>
                        <a:effectLst/>
                        <a:latin typeface="Times New Roman" panose="02020603050405020304" pitchFamily="18" charset="0"/>
                        <a:cs typeface="Times New Roman" panose="02020603050405020304" pitchFamily="18" charset="0"/>
                      </a:endParaRPr>
                    </a:p>
                  </a:txBody>
                  <a:tcPr marL="61952" marR="61952" marT="27534" marB="27534">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r>
              <a:tr h="682334">
                <a:tc>
                  <a:txBody>
                    <a:bodyPr/>
                    <a:lstStyle/>
                    <a:p>
                      <a:pPr algn="ctr" fontAlgn="t"/>
                      <a:r>
                        <a:rPr lang="id-ID" sz="1800" dirty="0">
                          <a:solidFill>
                            <a:schemeClr val="tx1"/>
                          </a:solidFill>
                          <a:effectLst/>
                          <a:latin typeface="Times New Roman" panose="02020603050405020304" pitchFamily="18" charset="0"/>
                          <a:cs typeface="Times New Roman" panose="02020603050405020304" pitchFamily="18" charset="0"/>
                        </a:rPr>
                        <a:t>3.</a:t>
                      </a:r>
                      <a:br>
                        <a:rPr lang="id-ID" sz="1800" dirty="0">
                          <a:solidFill>
                            <a:schemeClr val="tx1"/>
                          </a:solidFill>
                          <a:effectLst/>
                          <a:latin typeface="Times New Roman" panose="02020603050405020304" pitchFamily="18" charset="0"/>
                          <a:cs typeface="Times New Roman" panose="02020603050405020304" pitchFamily="18" charset="0"/>
                        </a:rPr>
                      </a:br>
                      <a:endParaRPr lang="id-ID" sz="1800" dirty="0">
                        <a:solidFill>
                          <a:schemeClr val="tx1"/>
                        </a:solidFill>
                        <a:effectLst/>
                        <a:latin typeface="Times New Roman" panose="02020603050405020304" pitchFamily="18" charset="0"/>
                        <a:cs typeface="Times New Roman" panose="02020603050405020304" pitchFamily="18" charset="0"/>
                      </a:endParaRPr>
                    </a:p>
                  </a:txBody>
                  <a:tcPr marL="61952" marR="61952" marT="27534" marB="27534">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id-ID" sz="1800" i="0" kern="1200" dirty="0" smtClean="0">
                          <a:solidFill>
                            <a:schemeClr val="tx1"/>
                          </a:solidFill>
                          <a:effectLst/>
                          <a:latin typeface="Times New Roman" panose="02020603050405020304" pitchFamily="18" charset="0"/>
                          <a:ea typeface="+mn-ea"/>
                          <a:cs typeface="Times New Roman" panose="02020603050405020304" pitchFamily="18" charset="0"/>
                        </a:rPr>
                        <a:t>Pelaku Pertunjukan, Produser Fonogram</a:t>
                      </a:r>
                      <a:endParaRPr lang="id-ID" sz="1800" kern="1200" dirty="0" smtClean="0">
                        <a:solidFill>
                          <a:schemeClr val="tx1"/>
                        </a:solidFill>
                        <a:effectLst/>
                        <a:latin typeface="Times New Roman" panose="02020603050405020304" pitchFamily="18" charset="0"/>
                        <a:ea typeface="+mn-ea"/>
                        <a:cs typeface="Times New Roman" panose="02020603050405020304" pitchFamily="18" charset="0"/>
                      </a:endParaRPr>
                    </a:p>
                  </a:txBody>
                  <a:tcPr marL="61952" marR="61952" marT="27534" marB="27534">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fontAlgn="t"/>
                      <a:r>
                        <a:rPr lang="id-ID" sz="1800" i="0" kern="1200" dirty="0" smtClean="0">
                          <a:solidFill>
                            <a:schemeClr val="tx1"/>
                          </a:solidFill>
                          <a:effectLst/>
                          <a:latin typeface="Times New Roman" panose="02020603050405020304" pitchFamily="18" charset="0"/>
                          <a:ea typeface="+mn-ea"/>
                          <a:cs typeface="Times New Roman" panose="02020603050405020304" pitchFamily="18" charset="0"/>
                        </a:rPr>
                        <a:t>50 (lima puluh) tahun sejak pertunjukannya difiksasi dalam Fonogram atau audiovisual</a:t>
                      </a:r>
                      <a:endParaRPr lang="fi-FI" sz="1800" dirty="0">
                        <a:solidFill>
                          <a:schemeClr val="tx1"/>
                        </a:solidFill>
                        <a:effectLst/>
                        <a:latin typeface="Times New Roman" panose="02020603050405020304" pitchFamily="18" charset="0"/>
                        <a:cs typeface="Times New Roman" panose="02020603050405020304" pitchFamily="18" charset="0"/>
                      </a:endParaRPr>
                    </a:p>
                  </a:txBody>
                  <a:tcPr marL="61952" marR="61952" marT="27534" marB="27534">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15545348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4"/>
          <p:cNvGraphicFramePr>
            <a:graphicFrameLocks/>
          </p:cNvGraphicFramePr>
          <p:nvPr>
            <p:extLst>
              <p:ext uri="{D42A27DB-BD31-4B8C-83A1-F6EECF244321}">
                <p14:modId xmlns:p14="http://schemas.microsoft.com/office/powerpoint/2010/main" val="211869068"/>
              </p:ext>
            </p:extLst>
          </p:nvPr>
        </p:nvGraphicFramePr>
        <p:xfrm>
          <a:off x="48126" y="368971"/>
          <a:ext cx="12127831" cy="6160166"/>
        </p:xfrm>
        <a:graphic>
          <a:graphicData uri="http://schemas.openxmlformats.org/drawingml/2006/table">
            <a:tbl>
              <a:tblPr/>
              <a:tblGrid>
                <a:gridCol w="670222"/>
                <a:gridCol w="7051097"/>
                <a:gridCol w="4406512"/>
              </a:tblGrid>
              <a:tr h="816748">
                <a:tc>
                  <a:txBody>
                    <a:bodyPr/>
                    <a:lstStyle/>
                    <a:p>
                      <a:pPr algn="ctr" fontAlgn="t"/>
                      <a:r>
                        <a:rPr lang="id-ID" sz="2000" b="1" dirty="0" smtClean="0">
                          <a:solidFill>
                            <a:srgbClr val="080001"/>
                          </a:solidFill>
                          <a:effectLst/>
                          <a:latin typeface="Times New Roman" panose="02020603050405020304" pitchFamily="18" charset="0"/>
                          <a:cs typeface="Times New Roman" panose="02020603050405020304" pitchFamily="18" charset="0"/>
                        </a:rPr>
                        <a:t>NO</a:t>
                      </a:r>
                      <a:endParaRPr lang="id-ID" sz="2000" b="1" dirty="0">
                        <a:effectLst/>
                        <a:latin typeface="Times New Roman" panose="02020603050405020304" pitchFamily="18" charset="0"/>
                        <a:cs typeface="Times New Roman" panose="02020603050405020304" pitchFamily="18" charset="0"/>
                      </a:endParaRPr>
                    </a:p>
                  </a:txBody>
                  <a:tcPr marL="61952" marR="61952" marT="27534" marB="27534"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C0C0C0"/>
                    </a:solidFill>
                  </a:tcPr>
                </a:tc>
                <a:tc>
                  <a:txBody>
                    <a:bodyPr/>
                    <a:lstStyle/>
                    <a:p>
                      <a:pPr algn="ctr" fontAlgn="t"/>
                      <a:r>
                        <a:rPr lang="id-ID" sz="2000" b="1" dirty="0">
                          <a:solidFill>
                            <a:srgbClr val="080001"/>
                          </a:solidFill>
                          <a:effectLst/>
                          <a:latin typeface="Times New Roman" panose="02020603050405020304" pitchFamily="18" charset="0"/>
                          <a:cs typeface="Times New Roman" panose="02020603050405020304" pitchFamily="18" charset="0"/>
                        </a:rPr>
                        <a:t>JENIS CIPTAAN YANG </a:t>
                      </a:r>
                      <a:r>
                        <a:rPr lang="id-ID" sz="2000" b="1" dirty="0" smtClean="0">
                          <a:solidFill>
                            <a:srgbClr val="080001"/>
                          </a:solidFill>
                          <a:effectLst/>
                          <a:latin typeface="Times New Roman" panose="02020603050405020304" pitchFamily="18" charset="0"/>
                          <a:cs typeface="Times New Roman" panose="02020603050405020304" pitchFamily="18" charset="0"/>
                        </a:rPr>
                        <a:t>DILINDUNGI</a:t>
                      </a:r>
                      <a:endParaRPr lang="id-ID" sz="2000" b="1" dirty="0">
                        <a:effectLst/>
                        <a:latin typeface="Times New Roman" panose="02020603050405020304" pitchFamily="18" charset="0"/>
                        <a:cs typeface="Times New Roman" panose="02020603050405020304" pitchFamily="18" charset="0"/>
                      </a:endParaRPr>
                    </a:p>
                  </a:txBody>
                  <a:tcPr marL="61952" marR="61952" marT="27534" marB="27534"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C0C0C0"/>
                    </a:solidFill>
                  </a:tcPr>
                </a:tc>
                <a:tc>
                  <a:txBody>
                    <a:bodyPr/>
                    <a:lstStyle/>
                    <a:p>
                      <a:pPr algn="ctr" fontAlgn="t"/>
                      <a:r>
                        <a:rPr lang="id-ID" sz="2000" b="1" dirty="0">
                          <a:solidFill>
                            <a:srgbClr val="080001"/>
                          </a:solidFill>
                          <a:effectLst/>
                          <a:latin typeface="Times New Roman" panose="02020603050405020304" pitchFamily="18" charset="0"/>
                          <a:cs typeface="Times New Roman" panose="02020603050405020304" pitchFamily="18" charset="0"/>
                        </a:rPr>
                        <a:t>LAMA </a:t>
                      </a:r>
                      <a:r>
                        <a:rPr lang="id-ID" sz="2000" b="1" dirty="0" smtClean="0">
                          <a:solidFill>
                            <a:srgbClr val="080001"/>
                          </a:solidFill>
                          <a:effectLst/>
                          <a:latin typeface="Times New Roman" panose="02020603050405020304" pitchFamily="18" charset="0"/>
                          <a:cs typeface="Times New Roman" panose="02020603050405020304" pitchFamily="18" charset="0"/>
                        </a:rPr>
                        <a:t>PERLINDUNGAN</a:t>
                      </a:r>
                      <a:endParaRPr lang="id-ID" sz="2000" b="1" dirty="0">
                        <a:effectLst/>
                        <a:latin typeface="Times New Roman" panose="02020603050405020304" pitchFamily="18" charset="0"/>
                        <a:cs typeface="Times New Roman" panose="02020603050405020304" pitchFamily="18" charset="0"/>
                      </a:endParaRPr>
                    </a:p>
                  </a:txBody>
                  <a:tcPr marL="61952" marR="61952" marT="27534" marB="27534"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C0C0C0"/>
                    </a:solidFill>
                  </a:tcPr>
                </a:tc>
              </a:tr>
              <a:tr h="4667643">
                <a:tc>
                  <a:txBody>
                    <a:bodyPr/>
                    <a:lstStyle/>
                    <a:p>
                      <a:pPr algn="ctr" fontAlgn="t"/>
                      <a:r>
                        <a:rPr lang="id-ID" sz="2000" dirty="0" smtClean="0">
                          <a:solidFill>
                            <a:schemeClr val="tx1"/>
                          </a:solidFill>
                          <a:effectLst/>
                          <a:latin typeface="Times New Roman" panose="02020603050405020304" pitchFamily="18" charset="0"/>
                          <a:cs typeface="Times New Roman" panose="02020603050405020304" pitchFamily="18" charset="0"/>
                        </a:rPr>
                        <a:t>4.</a:t>
                      </a:r>
                      <a:r>
                        <a:rPr lang="id-ID" sz="2000" dirty="0">
                          <a:solidFill>
                            <a:srgbClr val="080001"/>
                          </a:solidFill>
                          <a:effectLst/>
                          <a:latin typeface="Times New Roman" panose="02020603050405020304" pitchFamily="18" charset="0"/>
                          <a:cs typeface="Times New Roman" panose="02020603050405020304" pitchFamily="18" charset="0"/>
                        </a:rPr>
                        <a:t/>
                      </a:r>
                      <a:br>
                        <a:rPr lang="id-ID" sz="2000" dirty="0">
                          <a:solidFill>
                            <a:srgbClr val="080001"/>
                          </a:solidFill>
                          <a:effectLst/>
                          <a:latin typeface="Times New Roman" panose="02020603050405020304" pitchFamily="18" charset="0"/>
                          <a:cs typeface="Times New Roman" panose="02020603050405020304" pitchFamily="18" charset="0"/>
                        </a:rPr>
                      </a:br>
                      <a:endParaRPr lang="id-ID" sz="2000" dirty="0">
                        <a:effectLst/>
                        <a:latin typeface="Times New Roman" panose="02020603050405020304" pitchFamily="18" charset="0"/>
                        <a:cs typeface="Times New Roman" panose="02020603050405020304" pitchFamily="18" charset="0"/>
                      </a:endParaRPr>
                    </a:p>
                  </a:txBody>
                  <a:tcPr marL="61952" marR="61952" marT="27534" marB="27534">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L="342900" indent="-342900" fontAlgn="t">
                        <a:buFont typeface="+mj-lt"/>
                        <a:buAutoNum type="alphaLcPeriod"/>
                      </a:pPr>
                      <a:r>
                        <a:rPr lang="id-ID" sz="2000" i="0" kern="1200" dirty="0" smtClean="0">
                          <a:solidFill>
                            <a:schemeClr val="tx1"/>
                          </a:solidFill>
                          <a:effectLst/>
                          <a:latin typeface="Times New Roman" panose="02020603050405020304" pitchFamily="18" charset="0"/>
                          <a:ea typeface="+mn-ea"/>
                          <a:cs typeface="Times New Roman" panose="02020603050405020304" pitchFamily="18" charset="0"/>
                        </a:rPr>
                        <a:t>karya fotografi;</a:t>
                      </a:r>
                    </a:p>
                    <a:p>
                      <a:pPr marL="342900" indent="-342900" fontAlgn="t">
                        <a:buFont typeface="+mj-lt"/>
                        <a:buAutoNum type="alphaLcPeriod"/>
                      </a:pPr>
                      <a:r>
                        <a:rPr lang="id-ID" sz="2000" i="0" kern="1200" dirty="0" smtClean="0">
                          <a:solidFill>
                            <a:schemeClr val="tx1"/>
                          </a:solidFill>
                          <a:effectLst/>
                          <a:latin typeface="Times New Roman" panose="02020603050405020304" pitchFamily="18" charset="0"/>
                          <a:ea typeface="+mn-ea"/>
                          <a:cs typeface="Times New Roman" panose="02020603050405020304" pitchFamily="18" charset="0"/>
                        </a:rPr>
                        <a:t>Potret;</a:t>
                      </a:r>
                    </a:p>
                    <a:p>
                      <a:pPr marL="342900" indent="-342900" fontAlgn="t">
                        <a:buFont typeface="+mj-lt"/>
                        <a:buAutoNum type="alphaLcPeriod"/>
                      </a:pPr>
                      <a:r>
                        <a:rPr lang="id-ID" sz="2000" i="0" kern="1200" dirty="0" smtClean="0">
                          <a:solidFill>
                            <a:schemeClr val="tx1"/>
                          </a:solidFill>
                          <a:effectLst/>
                          <a:latin typeface="Times New Roman" panose="02020603050405020304" pitchFamily="18" charset="0"/>
                          <a:ea typeface="+mn-ea"/>
                          <a:cs typeface="Times New Roman" panose="02020603050405020304" pitchFamily="18" charset="0"/>
                        </a:rPr>
                        <a:t>karya sinematografi;</a:t>
                      </a:r>
                    </a:p>
                    <a:p>
                      <a:pPr marL="342900" indent="-342900" fontAlgn="t">
                        <a:buFont typeface="+mj-lt"/>
                        <a:buAutoNum type="alphaLcPeriod"/>
                      </a:pPr>
                      <a:r>
                        <a:rPr lang="id-ID" sz="2000" i="0" kern="1200" dirty="0" smtClean="0">
                          <a:solidFill>
                            <a:schemeClr val="tx1"/>
                          </a:solidFill>
                          <a:effectLst/>
                          <a:latin typeface="Times New Roman" panose="02020603050405020304" pitchFamily="18" charset="0"/>
                          <a:ea typeface="+mn-ea"/>
                          <a:cs typeface="Times New Roman" panose="02020603050405020304" pitchFamily="18" charset="0"/>
                        </a:rPr>
                        <a:t>permainan video;</a:t>
                      </a:r>
                    </a:p>
                    <a:p>
                      <a:pPr marL="342900" indent="-342900" fontAlgn="t">
                        <a:buFont typeface="+mj-lt"/>
                        <a:buAutoNum type="alphaLcPeriod"/>
                      </a:pPr>
                      <a:r>
                        <a:rPr lang="id-ID" sz="2000" i="0" kern="1200" dirty="0" smtClean="0">
                          <a:solidFill>
                            <a:schemeClr val="tx1"/>
                          </a:solidFill>
                          <a:effectLst/>
                          <a:latin typeface="Times New Roman" panose="02020603050405020304" pitchFamily="18" charset="0"/>
                          <a:ea typeface="+mn-ea"/>
                          <a:cs typeface="Times New Roman" panose="02020603050405020304" pitchFamily="18" charset="0"/>
                        </a:rPr>
                        <a:t>Program Komputer;</a:t>
                      </a:r>
                    </a:p>
                    <a:p>
                      <a:pPr marL="342900" indent="-342900" fontAlgn="t">
                        <a:buFont typeface="+mj-lt"/>
                        <a:buAutoNum type="alphaLcPeriod"/>
                      </a:pPr>
                      <a:r>
                        <a:rPr lang="id-ID" sz="2000" i="0" kern="1200" dirty="0" smtClean="0">
                          <a:solidFill>
                            <a:schemeClr val="tx1"/>
                          </a:solidFill>
                          <a:effectLst/>
                          <a:latin typeface="Times New Roman" panose="02020603050405020304" pitchFamily="18" charset="0"/>
                          <a:ea typeface="+mn-ea"/>
                          <a:cs typeface="Times New Roman" panose="02020603050405020304" pitchFamily="18" charset="0"/>
                        </a:rPr>
                        <a:t>perwajahan karya tulis;</a:t>
                      </a:r>
                    </a:p>
                    <a:p>
                      <a:pPr marL="342900" indent="-342900" fontAlgn="t">
                        <a:buFont typeface="+mj-lt"/>
                        <a:buAutoNum type="alphaLcPeriod"/>
                      </a:pPr>
                      <a:r>
                        <a:rPr lang="id-ID" sz="2000" i="0" kern="1200" dirty="0" smtClean="0">
                          <a:solidFill>
                            <a:schemeClr val="tx1"/>
                          </a:solidFill>
                          <a:effectLst/>
                          <a:latin typeface="Times New Roman" panose="02020603050405020304" pitchFamily="18" charset="0"/>
                          <a:ea typeface="+mn-ea"/>
                          <a:cs typeface="Times New Roman" panose="02020603050405020304" pitchFamily="18" charset="0"/>
                        </a:rPr>
                        <a:t>terjemahan, tafsir, saduran, bunga rampai, basis data, adaptasi, aransemen, modifikasi dan karya lain dari hasil transformasi;</a:t>
                      </a:r>
                    </a:p>
                    <a:p>
                      <a:pPr marL="342900" indent="-342900" fontAlgn="t">
                        <a:buFont typeface="+mj-lt"/>
                        <a:buAutoNum type="alphaLcPeriod"/>
                      </a:pPr>
                      <a:r>
                        <a:rPr lang="id-ID" sz="2000" i="0" kern="1200" dirty="0" smtClean="0">
                          <a:solidFill>
                            <a:schemeClr val="tx1"/>
                          </a:solidFill>
                          <a:effectLst/>
                          <a:latin typeface="Times New Roman" panose="02020603050405020304" pitchFamily="18" charset="0"/>
                          <a:ea typeface="+mn-ea"/>
                          <a:cs typeface="Times New Roman" panose="02020603050405020304" pitchFamily="18" charset="0"/>
                        </a:rPr>
                        <a:t>terjemahan, adaptasi, aransemen, transformasi atau</a:t>
                      </a:r>
                      <a:br>
                        <a:rPr lang="id-ID" sz="2000" i="0" kern="1200" dirty="0" smtClean="0">
                          <a:solidFill>
                            <a:schemeClr val="tx1"/>
                          </a:solidFill>
                          <a:effectLst/>
                          <a:latin typeface="Times New Roman" panose="02020603050405020304" pitchFamily="18" charset="0"/>
                          <a:ea typeface="+mn-ea"/>
                          <a:cs typeface="Times New Roman" panose="02020603050405020304" pitchFamily="18" charset="0"/>
                        </a:rPr>
                      </a:br>
                      <a:r>
                        <a:rPr lang="id-ID" sz="2000" i="0" kern="1200" dirty="0" smtClean="0">
                          <a:solidFill>
                            <a:schemeClr val="tx1"/>
                          </a:solidFill>
                          <a:effectLst/>
                          <a:latin typeface="Times New Roman" panose="02020603050405020304" pitchFamily="18" charset="0"/>
                          <a:ea typeface="+mn-ea"/>
                          <a:cs typeface="Times New Roman" panose="02020603050405020304" pitchFamily="18" charset="0"/>
                        </a:rPr>
                        <a:t>modifikasi ekspresi budaya tradisional;</a:t>
                      </a:r>
                    </a:p>
                    <a:p>
                      <a:pPr marL="342900" indent="-342900" fontAlgn="t">
                        <a:buFont typeface="+mj-lt"/>
                        <a:buAutoNum type="alphaLcPeriod"/>
                      </a:pPr>
                      <a:r>
                        <a:rPr lang="id-ID" sz="2000" i="0" kern="1200" dirty="0" smtClean="0">
                          <a:solidFill>
                            <a:schemeClr val="tx1"/>
                          </a:solidFill>
                          <a:effectLst/>
                          <a:latin typeface="Times New Roman" panose="02020603050405020304" pitchFamily="18" charset="0"/>
                          <a:ea typeface="+mn-ea"/>
                          <a:cs typeface="Times New Roman" panose="02020603050405020304" pitchFamily="18" charset="0"/>
                        </a:rPr>
                        <a:t>kompilasi Ciptaan atau data, baik dalam format yang</a:t>
                      </a:r>
                      <a:br>
                        <a:rPr lang="id-ID" sz="2000" i="0" kern="1200" dirty="0" smtClean="0">
                          <a:solidFill>
                            <a:schemeClr val="tx1"/>
                          </a:solidFill>
                          <a:effectLst/>
                          <a:latin typeface="Times New Roman" panose="02020603050405020304" pitchFamily="18" charset="0"/>
                          <a:ea typeface="+mn-ea"/>
                          <a:cs typeface="Times New Roman" panose="02020603050405020304" pitchFamily="18" charset="0"/>
                        </a:rPr>
                      </a:br>
                      <a:r>
                        <a:rPr lang="id-ID" sz="2000" i="0" kern="1200" dirty="0" smtClean="0">
                          <a:solidFill>
                            <a:schemeClr val="tx1"/>
                          </a:solidFill>
                          <a:effectLst/>
                          <a:latin typeface="Times New Roman" panose="02020603050405020304" pitchFamily="18" charset="0"/>
                          <a:ea typeface="+mn-ea"/>
                          <a:cs typeface="Times New Roman" panose="02020603050405020304" pitchFamily="18" charset="0"/>
                        </a:rPr>
                        <a:t>dapat dibaca dengan Program Komputer atau media</a:t>
                      </a:r>
                      <a:br>
                        <a:rPr lang="id-ID" sz="2000" i="0" kern="1200" dirty="0" smtClean="0">
                          <a:solidFill>
                            <a:schemeClr val="tx1"/>
                          </a:solidFill>
                          <a:effectLst/>
                          <a:latin typeface="Times New Roman" panose="02020603050405020304" pitchFamily="18" charset="0"/>
                          <a:ea typeface="+mn-ea"/>
                          <a:cs typeface="Times New Roman" panose="02020603050405020304" pitchFamily="18" charset="0"/>
                        </a:rPr>
                      </a:br>
                      <a:r>
                        <a:rPr lang="id-ID" sz="2000" i="0" kern="1200" dirty="0" smtClean="0">
                          <a:solidFill>
                            <a:schemeClr val="tx1"/>
                          </a:solidFill>
                          <a:effectLst/>
                          <a:latin typeface="Times New Roman" panose="02020603050405020304" pitchFamily="18" charset="0"/>
                          <a:ea typeface="+mn-ea"/>
                          <a:cs typeface="Times New Roman" panose="02020603050405020304" pitchFamily="18" charset="0"/>
                        </a:rPr>
                        <a:t>lainnya; dan</a:t>
                      </a:r>
                    </a:p>
                    <a:p>
                      <a:pPr marL="342900" indent="-342900" fontAlgn="t">
                        <a:buFont typeface="+mj-lt"/>
                        <a:buAutoNum type="alphaLcPeriod"/>
                      </a:pPr>
                      <a:r>
                        <a:rPr lang="id-ID" sz="2000" i="0" kern="1200" dirty="0" smtClean="0">
                          <a:solidFill>
                            <a:schemeClr val="tx1"/>
                          </a:solidFill>
                          <a:effectLst/>
                          <a:latin typeface="Times New Roman" panose="02020603050405020304" pitchFamily="18" charset="0"/>
                          <a:ea typeface="+mn-ea"/>
                          <a:cs typeface="Times New Roman" panose="02020603050405020304" pitchFamily="18" charset="0"/>
                        </a:rPr>
                        <a:t>kompilasi ekspresi budaya tradisional selama</a:t>
                      </a:r>
                      <a:br>
                        <a:rPr lang="id-ID" sz="2000" i="0" kern="1200" dirty="0" smtClean="0">
                          <a:solidFill>
                            <a:schemeClr val="tx1"/>
                          </a:solidFill>
                          <a:effectLst/>
                          <a:latin typeface="Times New Roman" panose="02020603050405020304" pitchFamily="18" charset="0"/>
                          <a:ea typeface="+mn-ea"/>
                          <a:cs typeface="Times New Roman" panose="02020603050405020304" pitchFamily="18" charset="0"/>
                        </a:rPr>
                      </a:br>
                      <a:r>
                        <a:rPr lang="id-ID" sz="2000" i="0" kern="1200" dirty="0" smtClean="0">
                          <a:solidFill>
                            <a:schemeClr val="tx1"/>
                          </a:solidFill>
                          <a:effectLst/>
                          <a:latin typeface="Times New Roman" panose="02020603050405020304" pitchFamily="18" charset="0"/>
                          <a:ea typeface="+mn-ea"/>
                          <a:cs typeface="Times New Roman" panose="02020603050405020304" pitchFamily="18" charset="0"/>
                        </a:rPr>
                        <a:t>kompilasi tersebut merupakan karya yang asli,</a:t>
                      </a:r>
                      <a:endParaRPr lang="id-ID" sz="2000" dirty="0">
                        <a:effectLst/>
                        <a:latin typeface="Times New Roman" panose="02020603050405020304" pitchFamily="18" charset="0"/>
                        <a:cs typeface="Times New Roman" panose="02020603050405020304" pitchFamily="18" charset="0"/>
                      </a:endParaRPr>
                    </a:p>
                  </a:txBody>
                  <a:tcPr marL="61952" marR="61952" marT="27534" marB="27534">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fontAlgn="t"/>
                      <a:r>
                        <a:rPr lang="id-ID" sz="2000" i="0" kern="1200" dirty="0" smtClean="0">
                          <a:solidFill>
                            <a:schemeClr val="tx1"/>
                          </a:solidFill>
                          <a:effectLst/>
                          <a:latin typeface="Times New Roman" panose="02020603050405020304" pitchFamily="18" charset="0"/>
                          <a:ea typeface="+mn-ea"/>
                          <a:cs typeface="Times New Roman" panose="02020603050405020304" pitchFamily="18" charset="0"/>
                        </a:rPr>
                        <a:t>50 (lima puluh) tahun sejak pertama kali dilakukan Pengumuman.</a:t>
                      </a:r>
                      <a:br>
                        <a:rPr lang="id-ID" sz="2000" i="0" kern="1200" dirty="0" smtClean="0">
                          <a:solidFill>
                            <a:schemeClr val="tx1"/>
                          </a:solidFill>
                          <a:effectLst/>
                          <a:latin typeface="Times New Roman" panose="02020603050405020304" pitchFamily="18" charset="0"/>
                          <a:ea typeface="+mn-ea"/>
                          <a:cs typeface="Times New Roman" panose="02020603050405020304" pitchFamily="18" charset="0"/>
                        </a:rPr>
                      </a:br>
                      <a:endParaRPr lang="id-ID" sz="2000" dirty="0">
                        <a:effectLst/>
                        <a:latin typeface="Times New Roman" panose="02020603050405020304" pitchFamily="18" charset="0"/>
                        <a:cs typeface="Times New Roman" panose="02020603050405020304" pitchFamily="18" charset="0"/>
                      </a:endParaRPr>
                    </a:p>
                  </a:txBody>
                  <a:tcPr marL="61952" marR="61952" marT="27534" marB="27534">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r>
              <a:tr h="675775">
                <a:tc>
                  <a:txBody>
                    <a:bodyPr/>
                    <a:lstStyle/>
                    <a:p>
                      <a:pPr algn="ctr" fontAlgn="t"/>
                      <a:r>
                        <a:rPr lang="id-ID" sz="2000" dirty="0" smtClean="0">
                          <a:effectLst/>
                          <a:latin typeface="Times New Roman" panose="02020603050405020304" pitchFamily="18" charset="0"/>
                          <a:cs typeface="Times New Roman" panose="02020603050405020304" pitchFamily="18" charset="0"/>
                        </a:rPr>
                        <a:t>5.</a:t>
                      </a:r>
                      <a:endParaRPr lang="id-ID" sz="2000" dirty="0">
                        <a:effectLst/>
                        <a:latin typeface="Times New Roman" panose="02020603050405020304" pitchFamily="18" charset="0"/>
                        <a:cs typeface="Times New Roman" panose="02020603050405020304" pitchFamily="18" charset="0"/>
                      </a:endParaRPr>
                    </a:p>
                  </a:txBody>
                  <a:tcPr marL="61952" marR="61952" marT="27534" marB="27534">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L="0" indent="0" fontAlgn="t">
                        <a:buFont typeface="+mj-lt"/>
                        <a:buNone/>
                      </a:pPr>
                      <a:r>
                        <a:rPr lang="id-ID" sz="2000" i="0" kern="1200" dirty="0" smtClean="0">
                          <a:solidFill>
                            <a:schemeClr val="tx1"/>
                          </a:solidFill>
                          <a:effectLst/>
                          <a:latin typeface="Times New Roman" panose="02020603050405020304" pitchFamily="18" charset="0"/>
                          <a:ea typeface="+mn-ea"/>
                          <a:cs typeface="Times New Roman" panose="02020603050405020304" pitchFamily="18" charset="0"/>
                        </a:rPr>
                        <a:t>Lembaga Penyiaran</a:t>
                      </a:r>
                      <a:endParaRPr lang="id-ID" sz="2000" dirty="0">
                        <a:effectLst/>
                        <a:latin typeface="Times New Roman" panose="02020603050405020304" pitchFamily="18" charset="0"/>
                        <a:cs typeface="Times New Roman" panose="02020603050405020304" pitchFamily="18" charset="0"/>
                      </a:endParaRPr>
                    </a:p>
                  </a:txBody>
                  <a:tcPr marL="61952" marR="61952" marT="27534" marB="27534">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fontAlgn="t"/>
                      <a:r>
                        <a:rPr lang="id-ID" sz="2000" i="0" kern="1200" dirty="0" smtClean="0">
                          <a:solidFill>
                            <a:schemeClr val="tx1"/>
                          </a:solidFill>
                          <a:effectLst/>
                          <a:latin typeface="Times New Roman" panose="02020603050405020304" pitchFamily="18" charset="0"/>
                          <a:ea typeface="+mn-ea"/>
                          <a:cs typeface="Times New Roman" panose="02020603050405020304" pitchFamily="18" charset="0"/>
                        </a:rPr>
                        <a:t>20 tahun tahun sejak karya siarannya pertama kali disiarkan</a:t>
                      </a:r>
                      <a:endParaRPr lang="id-ID" sz="2000" dirty="0">
                        <a:effectLst/>
                        <a:latin typeface="Times New Roman" panose="02020603050405020304" pitchFamily="18" charset="0"/>
                        <a:cs typeface="Times New Roman" panose="02020603050405020304" pitchFamily="18" charset="0"/>
                      </a:endParaRPr>
                    </a:p>
                  </a:txBody>
                  <a:tcPr marL="61952" marR="61952" marT="27534" marB="27534">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20853050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12"/>
          <p:cNvPicPr>
            <a:picLocks noGrp="1" noChangeAspect="1"/>
          </p:cNvPicPr>
          <p:nvPr>
            <p:ph type="pic" idx="1"/>
          </p:nvPr>
        </p:nvPicPr>
        <p:blipFill>
          <a:blip r:embed="rId2">
            <a:extLst>
              <a:ext uri="{28A0092B-C50C-407E-A947-70E740481C1C}">
                <a14:useLocalDpi xmlns:a14="http://schemas.microsoft.com/office/drawing/2010/main" val="0"/>
              </a:ext>
            </a:extLst>
          </a:blip>
          <a:srcRect l="1914" r="1914"/>
          <a:stretch>
            <a:fillRect/>
          </a:stretch>
        </p:blipFill>
        <p:spPr>
          <a:xfrm>
            <a:off x="15" y="0"/>
            <a:ext cx="12191985" cy="4915076"/>
          </a:xfrm>
        </p:spPr>
      </p:pic>
      <p:sp>
        <p:nvSpPr>
          <p:cNvPr id="4" name="Title 3"/>
          <p:cNvSpPr txBox="1">
            <a:spLocks/>
          </p:cNvSpPr>
          <p:nvPr/>
        </p:nvSpPr>
        <p:spPr>
          <a:xfrm>
            <a:off x="1023135" y="3053615"/>
            <a:ext cx="10113645" cy="289800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pPr algn="ctr"/>
            <a:r>
              <a:rPr lang="id-ID" sz="9600" b="1" dirty="0" smtClean="0">
                <a:latin typeface="Times New Roman" panose="02020603050405020304" pitchFamily="18" charset="0"/>
                <a:cs typeface="Times New Roman" panose="02020603050405020304" pitchFamily="18" charset="0"/>
              </a:rPr>
              <a:t>MEREK</a:t>
            </a:r>
            <a:endParaRPr lang="id-ID" sz="5400" b="1" dirty="0">
              <a:latin typeface="Times New Roman" panose="02020603050405020304" pitchFamily="18" charset="0"/>
              <a:cs typeface="Times New Roman" panose="02020603050405020304" pitchFamily="18" charset="0"/>
            </a:endParaRPr>
          </a:p>
        </p:txBody>
      </p:sp>
      <p:pic>
        <p:nvPicPr>
          <p:cNvPr id="5" name="Picture Placeholder 12"/>
          <p:cNvPicPr>
            <a:picLocks noGrp="1" noChangeAspect="1"/>
          </p:cNvPicPr>
          <p:nvPr>
            <p:ph type="pic" idx="1"/>
          </p:nvPr>
        </p:nvPicPr>
        <p:blipFill>
          <a:blip r:embed="rId2">
            <a:extLst>
              <a:ext uri="{28A0092B-C50C-407E-A947-70E740481C1C}">
                <a14:useLocalDpi xmlns:a14="http://schemas.microsoft.com/office/drawing/2010/main" val="0"/>
              </a:ext>
            </a:extLst>
          </a:blip>
          <a:srcRect l="1914" r="1914"/>
          <a:stretch>
            <a:fillRect/>
          </a:stretch>
        </p:blipFill>
        <p:spPr>
          <a:xfrm>
            <a:off x="770021" y="530942"/>
            <a:ext cx="10619874" cy="3853192"/>
          </a:xfrm>
        </p:spPr>
      </p:pic>
    </p:spTree>
    <p:extLst>
      <p:ext uri="{BB962C8B-B14F-4D97-AF65-F5344CB8AC3E}">
        <p14:creationId xmlns:p14="http://schemas.microsoft.com/office/powerpoint/2010/main" val="195527627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MEREK</a:t>
            </a:r>
            <a:endParaRPr lang="id-ID" dirty="0"/>
          </a:p>
        </p:txBody>
      </p:sp>
      <p:sp>
        <p:nvSpPr>
          <p:cNvPr id="3" name="TextBox 2"/>
          <p:cNvSpPr txBox="1"/>
          <p:nvPr/>
        </p:nvSpPr>
        <p:spPr>
          <a:xfrm>
            <a:off x="240631" y="2085473"/>
            <a:ext cx="12192000" cy="738664"/>
          </a:xfrm>
          <a:prstGeom prst="rect">
            <a:avLst/>
          </a:prstGeom>
          <a:noFill/>
        </p:spPr>
        <p:txBody>
          <a:bodyPr wrap="square" rtlCol="0">
            <a:spAutoFit/>
          </a:bodyPr>
          <a:lstStyle/>
          <a:p>
            <a:r>
              <a:rPr lang="id-ID" sz="2400" b="1" dirty="0" smtClean="0"/>
              <a:t>Berdasarkan UU Merek dan Indikasi Geografi Nomor 20 th 2016</a:t>
            </a:r>
          </a:p>
          <a:p>
            <a:endParaRPr lang="id-ID" dirty="0"/>
          </a:p>
        </p:txBody>
      </p:sp>
      <p:sp>
        <p:nvSpPr>
          <p:cNvPr id="4" name="Rectangle 3"/>
          <p:cNvSpPr/>
          <p:nvPr/>
        </p:nvSpPr>
        <p:spPr>
          <a:xfrm>
            <a:off x="240630" y="2637927"/>
            <a:ext cx="10860507" cy="3785652"/>
          </a:xfrm>
          <a:prstGeom prst="rect">
            <a:avLst/>
          </a:prstGeom>
        </p:spPr>
        <p:txBody>
          <a:bodyPr wrap="square">
            <a:spAutoFit/>
          </a:bodyPr>
          <a:lstStyle/>
          <a:p>
            <a:pPr marL="342900" indent="-342900" algn="just">
              <a:buFont typeface="Arial" panose="020B0604020202020204" pitchFamily="34" charset="0"/>
              <a:buChar char="•"/>
            </a:pPr>
            <a:r>
              <a:rPr lang="id-ID" sz="2400" dirty="0" smtClean="0">
                <a:latin typeface="Times New Roman" panose="02020603050405020304" pitchFamily="18" charset="0"/>
                <a:cs typeface="Times New Roman" panose="02020603050405020304" pitchFamily="18" charset="0"/>
              </a:rPr>
              <a:t>Merek adalah tanda yang dapat ditampilkan secara grafis berupa gambar, logo, nama, kata, huruf, angka, susunan warna, dalam bentuk 2 (dua) dimensi dan/atau 3 (tiga) dimensi, suara, hologram, atau kombinasi dari 2 (dua) atau lebih unsur tersebut untuk membedakan barang dan/atau jasa yang diproduksi oleh orang atau badan hukum dalam kegiatan perdagangan barang dan/atau Jasa.</a:t>
            </a:r>
          </a:p>
          <a:p>
            <a:pPr algn="just"/>
            <a:endParaRPr lang="id-ID" sz="2400" dirty="0" smtClean="0">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r>
              <a:rPr lang="id-ID" sz="2400" dirty="0" smtClean="0">
                <a:latin typeface="Times New Roman" panose="02020603050405020304" pitchFamily="18" charset="0"/>
                <a:cs typeface="Times New Roman" panose="02020603050405020304" pitchFamily="18" charset="0"/>
              </a:rPr>
              <a:t>Hak atas Merek adalah hak eksklusif yang diberikan oleh Negara kepada pemilik Merek yang terdaftar dalam Daftar Umum Merek untuk jangka waktu tertentu dengan menggunakan sendiri Merek tersebut atau memberikan izin kepada pihak lain untuk menggunakannya.</a:t>
            </a:r>
            <a:endParaRPr lang="id-ID"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3028647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a:t>Jenis Merek</a:t>
            </a:r>
          </a:p>
        </p:txBody>
      </p:sp>
      <p:sp>
        <p:nvSpPr>
          <p:cNvPr id="3" name="Content Placeholder 2"/>
          <p:cNvSpPr txBox="1">
            <a:spLocks/>
          </p:cNvSpPr>
          <p:nvPr/>
        </p:nvSpPr>
        <p:spPr>
          <a:xfrm>
            <a:off x="118851" y="2182618"/>
            <a:ext cx="11752307" cy="464329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lvl="1" algn="just"/>
            <a:r>
              <a:rPr lang="id-ID" sz="2800" b="1" dirty="0" smtClean="0">
                <a:latin typeface="Times New Roman" panose="02020603050405020304" pitchFamily="18" charset="0"/>
                <a:cs typeface="Times New Roman" panose="02020603050405020304" pitchFamily="18" charset="0"/>
              </a:rPr>
              <a:t>Merek Dagang </a:t>
            </a:r>
            <a:r>
              <a:rPr lang="id-ID" sz="2800" dirty="0" smtClean="0">
                <a:latin typeface="Times New Roman" panose="02020603050405020304" pitchFamily="18" charset="0"/>
                <a:cs typeface="Times New Roman" panose="02020603050405020304" pitchFamily="18" charset="0"/>
              </a:rPr>
              <a:t>- Merek yang digunakan pada barang yang diperdagangkan oleh seseorang atau beberapa orang secara bersama-sama atau badan hukum untuk membedakan dengan barang-barang sejenis lainnya.</a:t>
            </a:r>
          </a:p>
          <a:p>
            <a:pPr lvl="1" algn="just"/>
            <a:r>
              <a:rPr lang="id-ID" sz="2800" b="1" dirty="0" smtClean="0">
                <a:latin typeface="Times New Roman" panose="02020603050405020304" pitchFamily="18" charset="0"/>
                <a:cs typeface="Times New Roman" panose="02020603050405020304" pitchFamily="18" charset="0"/>
              </a:rPr>
              <a:t>Merek Jasa </a:t>
            </a:r>
            <a:r>
              <a:rPr lang="id-ID" sz="2800" dirty="0" smtClean="0">
                <a:latin typeface="Times New Roman" panose="02020603050405020304" pitchFamily="18" charset="0"/>
                <a:cs typeface="Times New Roman" panose="02020603050405020304" pitchFamily="18" charset="0"/>
              </a:rPr>
              <a:t>- Merek yang digunakan pada jasa yang diperdagangkan oleh seseorang atau beberapa orang secara bersama-sama atau badan hukum untuk membedakan dengan jasa-jasa sejenis lainnya. </a:t>
            </a:r>
          </a:p>
          <a:p>
            <a:pPr lvl="1" algn="just"/>
            <a:r>
              <a:rPr lang="id-ID" sz="2800" b="1" dirty="0" smtClean="0">
                <a:latin typeface="Times New Roman" panose="02020603050405020304" pitchFamily="18" charset="0"/>
                <a:cs typeface="Times New Roman" panose="02020603050405020304" pitchFamily="18" charset="0"/>
              </a:rPr>
              <a:t>Merek Kolektif </a:t>
            </a:r>
            <a:r>
              <a:rPr lang="id-ID" sz="2800" dirty="0" smtClean="0">
                <a:latin typeface="Times New Roman" panose="02020603050405020304" pitchFamily="18" charset="0"/>
                <a:cs typeface="Times New Roman" panose="02020603050405020304" pitchFamily="18" charset="0"/>
              </a:rPr>
              <a:t>- Merek yang digunakan pada barang dan/atau jasa dengan karakteristik yang sama yang diperdagangkan oleh beberapa orang atau badan hukum secara bersama-sama untuk membedakan dengan barang dan/atau jasa sejenis lainnya.</a:t>
            </a:r>
          </a:p>
          <a:p>
            <a:pPr algn="just"/>
            <a:endParaRPr lang="id-ID"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739179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Hak</a:t>
            </a:r>
            <a:r>
              <a:rPr lang="en-US" dirty="0" smtClean="0"/>
              <a:t> </a:t>
            </a:r>
            <a:r>
              <a:rPr lang="en-US" dirty="0" err="1" smtClean="0"/>
              <a:t>Kekayaan</a:t>
            </a:r>
            <a:r>
              <a:rPr lang="en-US" dirty="0" smtClean="0"/>
              <a:t> </a:t>
            </a:r>
            <a:r>
              <a:rPr lang="en-US" dirty="0" err="1" smtClean="0"/>
              <a:t>Intelektual</a:t>
            </a:r>
            <a:r>
              <a:rPr lang="en-US" dirty="0" smtClean="0"/>
              <a:t> di </a:t>
            </a:r>
            <a:r>
              <a:rPr lang="en-US" dirty="0" err="1" smtClean="0"/>
              <a:t>Perguran</a:t>
            </a:r>
            <a:r>
              <a:rPr lang="en-US" dirty="0" smtClean="0"/>
              <a:t> Tinggi</a:t>
            </a:r>
            <a:endParaRPr lang="en-US" dirty="0"/>
          </a:p>
        </p:txBody>
      </p:sp>
      <p:sp>
        <p:nvSpPr>
          <p:cNvPr id="3" name="Content Placeholder 2"/>
          <p:cNvSpPr>
            <a:spLocks noGrp="1"/>
          </p:cNvSpPr>
          <p:nvPr>
            <p:ph idx="1"/>
          </p:nvPr>
        </p:nvSpPr>
        <p:spPr/>
        <p:txBody>
          <a:bodyPr/>
          <a:lstStyle/>
          <a:p>
            <a:r>
              <a:rPr lang="en-US" dirty="0" err="1" smtClean="0"/>
              <a:t>Eksistensinya</a:t>
            </a:r>
            <a:r>
              <a:rPr lang="en-US" dirty="0" smtClean="0"/>
              <a:t>:</a:t>
            </a:r>
          </a:p>
          <a:p>
            <a:r>
              <a:rPr lang="en-US" dirty="0" err="1" smtClean="0"/>
              <a:t>Lembaga</a:t>
            </a:r>
            <a:r>
              <a:rPr lang="en-US" dirty="0" smtClean="0"/>
              <a:t> </a:t>
            </a:r>
            <a:r>
              <a:rPr lang="en-US" dirty="0" err="1" smtClean="0"/>
              <a:t>sendiri</a:t>
            </a:r>
            <a:r>
              <a:rPr lang="en-US" dirty="0" smtClean="0"/>
              <a:t> </a:t>
            </a:r>
            <a:r>
              <a:rPr lang="en-US" dirty="0" err="1" smtClean="0"/>
              <a:t>dan</a:t>
            </a:r>
            <a:r>
              <a:rPr lang="en-US" dirty="0" smtClean="0"/>
              <a:t> </a:t>
            </a:r>
            <a:r>
              <a:rPr lang="en-US" dirty="0" err="1" smtClean="0"/>
              <a:t>mandiri</a:t>
            </a:r>
            <a:r>
              <a:rPr lang="en-US" dirty="0" smtClean="0"/>
              <a:t>.</a:t>
            </a:r>
          </a:p>
          <a:p>
            <a:r>
              <a:rPr lang="en-US" dirty="0" err="1" smtClean="0"/>
              <a:t>Lembaga</a:t>
            </a:r>
            <a:r>
              <a:rPr lang="en-US" dirty="0" smtClean="0"/>
              <a:t> </a:t>
            </a:r>
            <a:r>
              <a:rPr lang="en-US" dirty="0" err="1" smtClean="0"/>
              <a:t>dalam</a:t>
            </a:r>
            <a:r>
              <a:rPr lang="en-US" dirty="0" smtClean="0"/>
              <a:t> </a:t>
            </a:r>
            <a:r>
              <a:rPr lang="en-US" dirty="0" err="1" smtClean="0"/>
              <a:t>naungan</a:t>
            </a:r>
            <a:r>
              <a:rPr lang="en-US" dirty="0" smtClean="0"/>
              <a:t> LPPM.</a:t>
            </a:r>
          </a:p>
          <a:p>
            <a:r>
              <a:rPr lang="en-US" dirty="0" err="1" smtClean="0"/>
              <a:t>Lembaga</a:t>
            </a:r>
            <a:r>
              <a:rPr lang="en-US" dirty="0" smtClean="0"/>
              <a:t> di </a:t>
            </a:r>
            <a:r>
              <a:rPr lang="en-US" dirty="0" err="1" smtClean="0"/>
              <a:t>bawah</a:t>
            </a:r>
            <a:r>
              <a:rPr lang="en-US" dirty="0" smtClean="0"/>
              <a:t> Wakil </a:t>
            </a:r>
            <a:r>
              <a:rPr lang="en-US" dirty="0" err="1" smtClean="0"/>
              <a:t>Rektor</a:t>
            </a:r>
            <a:r>
              <a:rPr lang="en-US" dirty="0" smtClean="0"/>
              <a:t> I </a:t>
            </a:r>
            <a:r>
              <a:rPr lang="en-US" dirty="0" err="1" smtClean="0"/>
              <a:t>langsung</a:t>
            </a:r>
            <a:endParaRPr lang="en-US" dirty="0" smtClean="0"/>
          </a:p>
          <a:p>
            <a:endParaRPr lang="en-US" dirty="0"/>
          </a:p>
          <a:p>
            <a:r>
              <a:rPr lang="en-US" dirty="0" err="1" smtClean="0"/>
              <a:t>Profil</a:t>
            </a:r>
            <a:r>
              <a:rPr lang="en-US" dirty="0" smtClean="0"/>
              <a:t> HKI </a:t>
            </a:r>
            <a:endParaRPr lang="en-US" dirty="0"/>
          </a:p>
        </p:txBody>
      </p:sp>
    </p:spTree>
    <p:extLst>
      <p:ext uri="{BB962C8B-B14F-4D97-AF65-F5344CB8AC3E}">
        <p14:creationId xmlns:p14="http://schemas.microsoft.com/office/powerpoint/2010/main" val="18583883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a:latin typeface="Times New Roman" panose="02020603050405020304" pitchFamily="18" charset="0"/>
                <a:cs typeface="Times New Roman" panose="02020603050405020304" pitchFamily="18" charset="0"/>
              </a:rPr>
              <a:t>PEMAKAIAN MEREK BERFUNGSI SEBAGAI:</a:t>
            </a:r>
          </a:p>
        </p:txBody>
      </p:sp>
      <p:sp>
        <p:nvSpPr>
          <p:cNvPr id="4" name="Rectangle 3"/>
          <p:cNvSpPr/>
          <p:nvPr/>
        </p:nvSpPr>
        <p:spPr>
          <a:xfrm>
            <a:off x="481261" y="2197769"/>
            <a:ext cx="11004884" cy="4031873"/>
          </a:xfrm>
          <a:prstGeom prst="rect">
            <a:avLst/>
          </a:prstGeom>
        </p:spPr>
        <p:txBody>
          <a:bodyPr wrap="square">
            <a:spAutoFit/>
          </a:bodyPr>
          <a:lstStyle/>
          <a:p>
            <a:pPr marL="546100" indent="-546100">
              <a:buFont typeface="+mj-lt"/>
              <a:buAutoNum type="arabicPeriod"/>
            </a:pPr>
            <a:r>
              <a:rPr lang="id-ID" sz="3200" b="0" i="0" dirty="0" smtClean="0">
                <a:effectLst/>
                <a:latin typeface="Times New Roman" panose="02020603050405020304" pitchFamily="18" charset="0"/>
                <a:cs typeface="Times New Roman" panose="02020603050405020304" pitchFamily="18" charset="0"/>
              </a:rPr>
              <a:t>Tanda pengenal untuk membedakan hasil produksi yang dihasilkan seseorang atau beberapa orang secara bersama-sama atau badan hukum dengan produksi orang lain atau badan hukum lainnya;</a:t>
            </a:r>
          </a:p>
          <a:p>
            <a:pPr marL="546100" indent="-546100"/>
            <a:r>
              <a:rPr lang="id-ID" sz="3200" b="0" i="0" dirty="0" smtClean="0">
                <a:effectLst/>
                <a:latin typeface="Times New Roman" panose="02020603050405020304" pitchFamily="18" charset="0"/>
                <a:cs typeface="Times New Roman" panose="02020603050405020304" pitchFamily="18" charset="0"/>
              </a:rPr>
              <a:t>2. 	Alat promosi, sehingga mempromosikan hasil produksinya cukup dengan menyebut Mereknya;</a:t>
            </a:r>
          </a:p>
          <a:p>
            <a:pPr marL="546100" indent="-546100"/>
            <a:r>
              <a:rPr lang="id-ID" sz="3200" b="0" i="0" dirty="0" smtClean="0">
                <a:effectLst/>
                <a:latin typeface="Times New Roman" panose="02020603050405020304" pitchFamily="18" charset="0"/>
                <a:cs typeface="Times New Roman" panose="02020603050405020304" pitchFamily="18" charset="0"/>
              </a:rPr>
              <a:t>3. 	Jaminan atas mutu barangnya;</a:t>
            </a:r>
          </a:p>
          <a:p>
            <a:pPr marL="546100" indent="-546100"/>
            <a:r>
              <a:rPr lang="id-ID" sz="3200" b="0" i="0" dirty="0" smtClean="0">
                <a:effectLst/>
                <a:latin typeface="Times New Roman" panose="02020603050405020304" pitchFamily="18" charset="0"/>
                <a:cs typeface="Times New Roman" panose="02020603050405020304" pitchFamily="18" charset="0"/>
              </a:rPr>
              <a:t>4. 	Penunjuk asal barang/jasa dihasilkan.</a:t>
            </a:r>
            <a:endParaRPr lang="id-ID" sz="3200" b="0" i="0" dirty="0">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0879093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b="1" dirty="0"/>
              <a:t>Apakah fungsi pendaftaran Merek itu?</a:t>
            </a:r>
            <a:endParaRPr lang="id-ID" dirty="0"/>
          </a:p>
        </p:txBody>
      </p:sp>
      <p:sp>
        <p:nvSpPr>
          <p:cNvPr id="3" name="Rectangle 2"/>
          <p:cNvSpPr/>
          <p:nvPr/>
        </p:nvSpPr>
        <p:spPr>
          <a:xfrm>
            <a:off x="256674" y="2232591"/>
            <a:ext cx="11662610" cy="3539430"/>
          </a:xfrm>
          <a:prstGeom prst="rect">
            <a:avLst/>
          </a:prstGeom>
        </p:spPr>
        <p:txBody>
          <a:bodyPr wrap="square">
            <a:spAutoFit/>
          </a:bodyPr>
          <a:lstStyle/>
          <a:p>
            <a:pPr marL="546100" indent="-546100">
              <a:buFont typeface="+mj-lt"/>
              <a:buAutoNum type="arabicPeriod"/>
            </a:pPr>
            <a:r>
              <a:rPr lang="id-ID" sz="3200" b="0" i="0" dirty="0" smtClean="0">
                <a:effectLst/>
                <a:latin typeface="Times New Roman" panose="02020603050405020304" pitchFamily="18" charset="0"/>
                <a:cs typeface="Times New Roman" panose="02020603050405020304" pitchFamily="18" charset="0"/>
              </a:rPr>
              <a:t>Alat bukti bagi pemilik yang berhak atas Merek yang didaftarkan;</a:t>
            </a:r>
          </a:p>
          <a:p>
            <a:pPr marL="546100" indent="-546100">
              <a:buFont typeface="+mj-lt"/>
              <a:buAutoNum type="arabicPeriod"/>
            </a:pPr>
            <a:r>
              <a:rPr lang="id-ID" sz="3200" b="0" i="0" dirty="0" smtClean="0">
                <a:effectLst/>
                <a:latin typeface="Times New Roman" panose="02020603050405020304" pitchFamily="18" charset="0"/>
                <a:cs typeface="Times New Roman" panose="02020603050405020304" pitchFamily="18" charset="0"/>
              </a:rPr>
              <a:t>Dasar penolakan terhadap Merek yang sama keseluruhan atau sama pada pokoknya yang dimohonkan pendaftaran oleh orang lain untuk barang/jasa sejenisnya;</a:t>
            </a:r>
          </a:p>
          <a:p>
            <a:pPr marL="546100" indent="-546100">
              <a:buFont typeface="+mj-lt"/>
              <a:buAutoNum type="arabicPeriod"/>
            </a:pPr>
            <a:r>
              <a:rPr lang="id-ID" sz="3200" b="0" i="0" dirty="0" smtClean="0">
                <a:effectLst/>
                <a:latin typeface="Times New Roman" panose="02020603050405020304" pitchFamily="18" charset="0"/>
                <a:cs typeface="Times New Roman" panose="02020603050405020304" pitchFamily="18" charset="0"/>
              </a:rPr>
              <a:t>Dasar untuk mencegah orang lain memakai Merek yang sama keseluruhan atau  sama  pada pokoknya  dalam  peredaran  untuk barang/jasa sejenisnya</a:t>
            </a:r>
            <a:endParaRPr lang="id-ID" sz="3200" b="0" i="0" dirty="0">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0854911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b="1" dirty="0"/>
              <a:t>Berapa lama perlindungan hukum Merek terdaftar?</a:t>
            </a:r>
            <a:endParaRPr lang="id-ID" dirty="0"/>
          </a:p>
        </p:txBody>
      </p:sp>
      <p:sp>
        <p:nvSpPr>
          <p:cNvPr id="3" name="Rectangle 2"/>
          <p:cNvSpPr/>
          <p:nvPr/>
        </p:nvSpPr>
        <p:spPr>
          <a:xfrm>
            <a:off x="882315" y="2604248"/>
            <a:ext cx="9994231" cy="3170099"/>
          </a:xfrm>
          <a:prstGeom prst="rect">
            <a:avLst/>
          </a:prstGeom>
        </p:spPr>
        <p:txBody>
          <a:bodyPr wrap="square">
            <a:spAutoFit/>
          </a:bodyPr>
          <a:lstStyle/>
          <a:p>
            <a:pPr algn="just"/>
            <a:r>
              <a:rPr lang="id-ID" sz="4000" b="0" i="0" dirty="0" smtClean="0">
                <a:effectLst/>
                <a:latin typeface="Times New Roman" panose="02020603050405020304" pitchFamily="18" charset="0"/>
                <a:cs typeface="Times New Roman" panose="02020603050405020304" pitchFamily="18" charset="0"/>
              </a:rPr>
              <a:t>Merek terdaftar mendapatkan perlindungan hukum untuk jangka waktu 10 tahun sejak tanggal penerimaan permohonan pendaftaran Merek yang bersangkutan dan jangka waktu perlindungan itu dapat diperpanjang.</a:t>
            </a:r>
            <a:endParaRPr lang="id-ID" sz="4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0126248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a:t>Contoh Merek Dagang</a:t>
            </a:r>
          </a:p>
        </p:txBody>
      </p:sp>
      <p:pic>
        <p:nvPicPr>
          <p:cNvPr id="3" name="Content Placeholder 4"/>
          <p:cNvPicPr>
            <a:picLocks noChangeAspect="1"/>
          </p:cNvPicPr>
          <p:nvPr/>
        </p:nvPicPr>
        <p:blipFill rotWithShape="1">
          <a:blip r:embed="rId2">
            <a:extLst>
              <a:ext uri="{28A0092B-C50C-407E-A947-70E740481C1C}">
                <a14:useLocalDpi xmlns:a14="http://schemas.microsoft.com/office/drawing/2010/main" val="0"/>
              </a:ext>
            </a:extLst>
          </a:blip>
          <a:srcRect l="6402" t="26497" r="6665" b="25490"/>
          <a:stretch/>
        </p:blipFill>
        <p:spPr>
          <a:xfrm>
            <a:off x="1502293" y="2837912"/>
            <a:ext cx="4917194" cy="1990165"/>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20069" y="2277730"/>
            <a:ext cx="3810000" cy="3810000"/>
          </a:xfrm>
          <a:prstGeom prst="rect">
            <a:avLst/>
          </a:prstGeom>
        </p:spPr>
      </p:pic>
      <p:sp>
        <p:nvSpPr>
          <p:cNvPr id="5" name="TextBox 4"/>
          <p:cNvSpPr txBox="1"/>
          <p:nvPr/>
        </p:nvSpPr>
        <p:spPr>
          <a:xfrm>
            <a:off x="2518155" y="4873089"/>
            <a:ext cx="2877647" cy="369332"/>
          </a:xfrm>
          <a:prstGeom prst="rect">
            <a:avLst/>
          </a:prstGeom>
          <a:noFill/>
        </p:spPr>
        <p:txBody>
          <a:bodyPr wrap="none" rtlCol="0">
            <a:spAutoFit/>
          </a:bodyPr>
          <a:lstStyle/>
          <a:p>
            <a:r>
              <a:rPr lang="id-ID" dirty="0" smtClean="0"/>
              <a:t>Merek untuk barang Permen</a:t>
            </a:r>
            <a:endParaRPr lang="id-ID" dirty="0"/>
          </a:p>
        </p:txBody>
      </p:sp>
      <p:sp>
        <p:nvSpPr>
          <p:cNvPr id="6" name="TextBox 5"/>
          <p:cNvSpPr txBox="1"/>
          <p:nvPr/>
        </p:nvSpPr>
        <p:spPr>
          <a:xfrm>
            <a:off x="7725489" y="6117447"/>
            <a:ext cx="2559099" cy="369332"/>
          </a:xfrm>
          <a:prstGeom prst="rect">
            <a:avLst/>
          </a:prstGeom>
          <a:noFill/>
        </p:spPr>
        <p:txBody>
          <a:bodyPr wrap="none" rtlCol="0">
            <a:spAutoFit/>
          </a:bodyPr>
          <a:lstStyle/>
          <a:p>
            <a:r>
              <a:rPr lang="id-ID" dirty="0" smtClean="0"/>
              <a:t>Merek untuk barang Kopi</a:t>
            </a:r>
            <a:endParaRPr lang="id-ID" dirty="0"/>
          </a:p>
        </p:txBody>
      </p:sp>
    </p:spTree>
    <p:extLst>
      <p:ext uri="{BB962C8B-B14F-4D97-AF65-F5344CB8AC3E}">
        <p14:creationId xmlns:p14="http://schemas.microsoft.com/office/powerpoint/2010/main" val="245631329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a:t>Contoh Merek Jasa</a:t>
            </a:r>
          </a:p>
        </p:txBody>
      </p:sp>
      <p:pic>
        <p:nvPicPr>
          <p:cNvPr id="3" name="Content Placeholder 4"/>
          <p:cNvPicPr>
            <a:picLocks noChangeAspect="1"/>
          </p:cNvPicPr>
          <p:nvPr/>
        </p:nvPicPr>
        <p:blipFill rotWithShape="1">
          <a:blip r:embed="rId2"/>
          <a:srcRect b="4640"/>
          <a:stretch/>
        </p:blipFill>
        <p:spPr>
          <a:xfrm>
            <a:off x="1530646" y="2276852"/>
            <a:ext cx="2988133" cy="2948247"/>
          </a:xfrm>
          <a:prstGeom prst="rect">
            <a:avLst/>
          </a:prstGeom>
        </p:spPr>
      </p:pic>
      <p:sp>
        <p:nvSpPr>
          <p:cNvPr id="4" name="TextBox 3"/>
          <p:cNvSpPr txBox="1"/>
          <p:nvPr/>
        </p:nvSpPr>
        <p:spPr>
          <a:xfrm>
            <a:off x="1530646" y="5225099"/>
            <a:ext cx="2988132" cy="646331"/>
          </a:xfrm>
          <a:prstGeom prst="rect">
            <a:avLst/>
          </a:prstGeom>
          <a:noFill/>
        </p:spPr>
        <p:txBody>
          <a:bodyPr wrap="square" rtlCol="0">
            <a:spAutoFit/>
          </a:bodyPr>
          <a:lstStyle/>
          <a:p>
            <a:pPr algn="ctr"/>
            <a:r>
              <a:rPr lang="id-ID" dirty="0"/>
              <a:t>Untuk Jasa di bidang</a:t>
            </a:r>
            <a:br>
              <a:rPr lang="id-ID" dirty="0"/>
            </a:br>
            <a:r>
              <a:rPr lang="id-ID" dirty="0" smtClean="0"/>
              <a:t>Perdadangan/Pertokoan</a:t>
            </a:r>
            <a:endParaRPr lang="id-ID"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65007" y="2412712"/>
            <a:ext cx="4829175" cy="2676525"/>
          </a:xfrm>
          <a:prstGeom prst="rect">
            <a:avLst/>
          </a:prstGeom>
        </p:spPr>
      </p:pic>
      <p:sp>
        <p:nvSpPr>
          <p:cNvPr id="6" name="TextBox 5"/>
          <p:cNvSpPr txBox="1"/>
          <p:nvPr/>
        </p:nvSpPr>
        <p:spPr>
          <a:xfrm>
            <a:off x="6385528" y="5131943"/>
            <a:ext cx="2988132" cy="646331"/>
          </a:xfrm>
          <a:prstGeom prst="rect">
            <a:avLst/>
          </a:prstGeom>
          <a:noFill/>
        </p:spPr>
        <p:txBody>
          <a:bodyPr wrap="square" rtlCol="0">
            <a:spAutoFit/>
          </a:bodyPr>
          <a:lstStyle/>
          <a:p>
            <a:pPr algn="ctr"/>
            <a:r>
              <a:rPr lang="id-ID" dirty="0"/>
              <a:t>Untuk Jasa di bidang</a:t>
            </a:r>
            <a:br>
              <a:rPr lang="id-ID" dirty="0"/>
            </a:br>
            <a:r>
              <a:rPr lang="id-ID" dirty="0" smtClean="0"/>
              <a:t>transportasi udara</a:t>
            </a:r>
            <a:endParaRPr lang="id-ID" dirty="0"/>
          </a:p>
        </p:txBody>
      </p:sp>
    </p:spTree>
    <p:extLst>
      <p:ext uri="{BB962C8B-B14F-4D97-AF65-F5344CB8AC3E}">
        <p14:creationId xmlns:p14="http://schemas.microsoft.com/office/powerpoint/2010/main" val="78492272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a:t>Contoh Merek Kolektif</a:t>
            </a:r>
          </a:p>
        </p:txBody>
      </p:sp>
      <p:pic>
        <p:nvPicPr>
          <p:cNvPr id="3" name="Content Placeholder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7280" y="3296598"/>
            <a:ext cx="5234361" cy="1661296"/>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18736" y="2420413"/>
            <a:ext cx="4236944" cy="3177708"/>
          </a:xfrm>
          <a:prstGeom prst="rect">
            <a:avLst/>
          </a:prstGeom>
        </p:spPr>
      </p:pic>
      <p:sp>
        <p:nvSpPr>
          <p:cNvPr id="5" name="TextBox 4"/>
          <p:cNvSpPr txBox="1"/>
          <p:nvPr/>
        </p:nvSpPr>
        <p:spPr>
          <a:xfrm>
            <a:off x="6918735" y="5598121"/>
            <a:ext cx="4236945" cy="646331"/>
          </a:xfrm>
          <a:prstGeom prst="rect">
            <a:avLst/>
          </a:prstGeom>
          <a:noFill/>
        </p:spPr>
        <p:txBody>
          <a:bodyPr wrap="square" rtlCol="0">
            <a:spAutoFit/>
          </a:bodyPr>
          <a:lstStyle/>
          <a:p>
            <a:pPr algn="ctr"/>
            <a:r>
              <a:rPr lang="id-ID" dirty="0"/>
              <a:t>Untuk </a:t>
            </a:r>
            <a:r>
              <a:rPr lang="id-ID" dirty="0" smtClean="0"/>
              <a:t>barang dan Jasa </a:t>
            </a:r>
            <a:r>
              <a:rPr lang="id-ID" dirty="0"/>
              <a:t>di bidang</a:t>
            </a:r>
            <a:br>
              <a:rPr lang="id-ID" dirty="0"/>
            </a:br>
            <a:r>
              <a:rPr lang="id-ID" dirty="0"/>
              <a:t>Restorant/Hidangan Siap </a:t>
            </a:r>
            <a:r>
              <a:rPr lang="id-ID" dirty="0" smtClean="0"/>
              <a:t>Saji</a:t>
            </a:r>
            <a:endParaRPr lang="id-ID" dirty="0"/>
          </a:p>
        </p:txBody>
      </p:sp>
      <p:sp>
        <p:nvSpPr>
          <p:cNvPr id="6" name="TextBox 5"/>
          <p:cNvSpPr txBox="1"/>
          <p:nvPr/>
        </p:nvSpPr>
        <p:spPr>
          <a:xfrm>
            <a:off x="1097280" y="4957894"/>
            <a:ext cx="5234361" cy="646331"/>
          </a:xfrm>
          <a:prstGeom prst="rect">
            <a:avLst/>
          </a:prstGeom>
          <a:noFill/>
        </p:spPr>
        <p:txBody>
          <a:bodyPr wrap="square" rtlCol="0">
            <a:spAutoFit/>
          </a:bodyPr>
          <a:lstStyle/>
          <a:p>
            <a:pPr algn="ctr"/>
            <a:r>
              <a:rPr lang="id-ID" dirty="0"/>
              <a:t>Untuk </a:t>
            </a:r>
            <a:r>
              <a:rPr lang="id-ID" dirty="0" smtClean="0"/>
              <a:t>barang dan Jasa </a:t>
            </a:r>
            <a:r>
              <a:rPr lang="id-ID" dirty="0"/>
              <a:t>di bidang</a:t>
            </a:r>
            <a:br>
              <a:rPr lang="id-ID" dirty="0"/>
            </a:br>
            <a:r>
              <a:rPr lang="id-ID" dirty="0" smtClean="0"/>
              <a:t>retail</a:t>
            </a:r>
            <a:endParaRPr lang="id-ID" dirty="0"/>
          </a:p>
        </p:txBody>
      </p:sp>
    </p:spTree>
    <p:extLst>
      <p:ext uri="{BB962C8B-B14F-4D97-AF65-F5344CB8AC3E}">
        <p14:creationId xmlns:p14="http://schemas.microsoft.com/office/powerpoint/2010/main" val="106456597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p:cNvPicPr>
            <a:picLocks noGrp="1" noChangeAspect="1"/>
          </p:cNvPicPr>
          <p:nvPr>
            <p:ph type="pic" idx="1"/>
          </p:nvPr>
        </p:nvPicPr>
        <p:blipFill>
          <a:blip r:embed="rId2">
            <a:extLst>
              <a:ext uri="{28A0092B-C50C-407E-A947-70E740481C1C}">
                <a14:useLocalDpi xmlns:a14="http://schemas.microsoft.com/office/drawing/2010/main" val="0"/>
              </a:ext>
            </a:extLst>
          </a:blip>
          <a:srcRect t="14098" b="14098"/>
          <a:stretch>
            <a:fillRect/>
          </a:stretch>
        </p:blipFill>
        <p:spPr>
          <a:xfrm>
            <a:off x="0" y="497306"/>
            <a:ext cx="12191985" cy="3695876"/>
          </a:xfrm>
        </p:spPr>
      </p:pic>
      <p:sp>
        <p:nvSpPr>
          <p:cNvPr id="4" name="Title 3"/>
          <p:cNvSpPr txBox="1">
            <a:spLocks/>
          </p:cNvSpPr>
          <p:nvPr/>
        </p:nvSpPr>
        <p:spPr>
          <a:xfrm>
            <a:off x="1039169" y="3399610"/>
            <a:ext cx="10113645" cy="239158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pPr algn="ctr"/>
            <a:r>
              <a:rPr lang="id-ID" sz="9600" b="1" dirty="0" smtClean="0">
                <a:latin typeface="Times New Roman" panose="02020603050405020304" pitchFamily="18" charset="0"/>
                <a:cs typeface="Times New Roman" panose="02020603050405020304" pitchFamily="18" charset="0"/>
              </a:rPr>
              <a:t>PATEN</a:t>
            </a:r>
            <a:endParaRPr lang="id-ID" sz="16600" b="1" dirty="0">
              <a:latin typeface="Times New Roman" panose="02020603050405020304" pitchFamily="18" charset="0"/>
              <a:cs typeface="Times New Roman" panose="02020603050405020304" pitchFamily="18" charset="0"/>
            </a:endParaRPr>
          </a:p>
        </p:txBody>
      </p:sp>
      <p:pic>
        <p:nvPicPr>
          <p:cNvPr id="5" name="Picture Placeholder 2"/>
          <p:cNvPicPr>
            <a:picLocks noGrp="1" noChangeAspect="1"/>
          </p:cNvPicPr>
          <p:nvPr>
            <p:ph type="pic" idx="1"/>
          </p:nvPr>
        </p:nvPicPr>
        <p:blipFill>
          <a:blip r:embed="rId2">
            <a:extLst>
              <a:ext uri="{28A0092B-C50C-407E-A947-70E740481C1C}">
                <a14:useLocalDpi xmlns:a14="http://schemas.microsoft.com/office/drawing/2010/main" val="0"/>
              </a:ext>
            </a:extLst>
          </a:blip>
          <a:srcRect t="14098" b="14098"/>
          <a:stretch>
            <a:fillRect/>
          </a:stretch>
        </p:blipFill>
        <p:spPr>
          <a:xfrm>
            <a:off x="2298290" y="1074244"/>
            <a:ext cx="7595404" cy="4000676"/>
          </a:xfrm>
        </p:spPr>
      </p:pic>
    </p:spTree>
    <p:extLst>
      <p:ext uri="{BB962C8B-B14F-4D97-AF65-F5344CB8AC3E}">
        <p14:creationId xmlns:p14="http://schemas.microsoft.com/office/powerpoint/2010/main" val="262512870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d-ID" sz="4000" dirty="0" smtClean="0">
                <a:latin typeface="Times New Roman" panose="02020603050405020304" pitchFamily="18" charset="0"/>
                <a:cs typeface="Times New Roman" panose="02020603050405020304" pitchFamily="18" charset="0"/>
              </a:rPr>
              <a:t>PATEN</a:t>
            </a:r>
            <a:endParaRPr lang="id-ID" sz="4000" dirty="0">
              <a:latin typeface="Times New Roman" panose="02020603050405020304" pitchFamily="18" charset="0"/>
              <a:cs typeface="Times New Roman" panose="02020603050405020304" pitchFamily="18" charset="0"/>
            </a:endParaRPr>
          </a:p>
        </p:txBody>
      </p:sp>
      <p:sp>
        <p:nvSpPr>
          <p:cNvPr id="3" name="Rectangle 2"/>
          <p:cNvSpPr/>
          <p:nvPr/>
        </p:nvSpPr>
        <p:spPr>
          <a:xfrm>
            <a:off x="256673" y="2690336"/>
            <a:ext cx="11694695" cy="3970318"/>
          </a:xfrm>
          <a:prstGeom prst="rect">
            <a:avLst/>
          </a:prstGeom>
        </p:spPr>
        <p:txBody>
          <a:bodyPr wrap="square">
            <a:spAutoFit/>
          </a:bodyPr>
          <a:lstStyle/>
          <a:p>
            <a:pPr marL="457200" indent="-457200" algn="just">
              <a:buFont typeface="Arial" panose="020B0604020202020204" pitchFamily="34" charset="0"/>
              <a:buChar char="•"/>
            </a:pPr>
            <a:r>
              <a:rPr lang="id-ID" sz="2800" b="1" dirty="0" smtClean="0">
                <a:latin typeface="Times New Roman" panose="02020603050405020304" pitchFamily="18" charset="0"/>
                <a:cs typeface="Times New Roman" panose="02020603050405020304" pitchFamily="18" charset="0"/>
              </a:rPr>
              <a:t>Paten</a:t>
            </a:r>
            <a:r>
              <a:rPr lang="id-ID" sz="2800" dirty="0" smtClean="0">
                <a:latin typeface="Times New Roman" panose="02020603050405020304" pitchFamily="18" charset="0"/>
                <a:cs typeface="Times New Roman" panose="02020603050405020304" pitchFamily="18" charset="0"/>
              </a:rPr>
              <a:t> </a:t>
            </a:r>
            <a:r>
              <a:rPr lang="id-ID" sz="2800" b="1" dirty="0" smtClean="0">
                <a:latin typeface="Times New Roman" panose="02020603050405020304" pitchFamily="18" charset="0"/>
                <a:cs typeface="Times New Roman" panose="02020603050405020304" pitchFamily="18" charset="0"/>
              </a:rPr>
              <a:t>adalah</a:t>
            </a:r>
            <a:r>
              <a:rPr lang="id-ID" sz="2800" dirty="0" smtClean="0">
                <a:latin typeface="Times New Roman" panose="02020603050405020304" pitchFamily="18" charset="0"/>
                <a:cs typeface="Times New Roman" panose="02020603050405020304" pitchFamily="18" charset="0"/>
              </a:rPr>
              <a:t> hak eksklusif yang diberikan oleh negara kepada inventor atas hasil invensinya di bidang teknologi untuk jangka waktu tertentu melaksanakan sendiri invensi tersebut atau memberikan persetujuan kepada pihak lain untuk melaksanakannya. (Masa perlindungan 20 tahun)</a:t>
            </a:r>
          </a:p>
          <a:p>
            <a:pPr algn="just"/>
            <a:endParaRPr lang="id-ID" sz="2800" dirty="0" smtClean="0">
              <a:latin typeface="Times New Roman" panose="02020603050405020304" pitchFamily="18" charset="0"/>
              <a:cs typeface="Times New Roman" panose="02020603050405020304" pitchFamily="18" charset="0"/>
            </a:endParaRPr>
          </a:p>
          <a:p>
            <a:pPr marL="457200" indent="-457200" algn="just">
              <a:buFont typeface="Arial" panose="020B0604020202020204" pitchFamily="34" charset="0"/>
              <a:buChar char="•"/>
            </a:pPr>
            <a:r>
              <a:rPr lang="id-ID" sz="2800" b="1" dirty="0" smtClean="0">
                <a:latin typeface="Times New Roman" panose="02020603050405020304" pitchFamily="18" charset="0"/>
                <a:cs typeface="Times New Roman" panose="02020603050405020304" pitchFamily="18" charset="0"/>
              </a:rPr>
              <a:t>Paten sederhana adalah</a:t>
            </a:r>
            <a:r>
              <a:rPr lang="id-ID" sz="2800" dirty="0" smtClean="0">
                <a:latin typeface="Times New Roman" panose="02020603050405020304" pitchFamily="18" charset="0"/>
                <a:cs typeface="Times New Roman" panose="02020603050405020304" pitchFamily="18" charset="0"/>
              </a:rPr>
              <a:t> invensi yang memiliki nilai kegunaan lebih praktis daripada invensi sebelumnya dan bersifat kasat mata atau berwujud (</a:t>
            </a:r>
            <a:r>
              <a:rPr lang="id-ID" sz="2800" i="1" dirty="0" smtClean="0">
                <a:latin typeface="Times New Roman" panose="02020603050405020304" pitchFamily="18" charset="0"/>
                <a:cs typeface="Times New Roman" panose="02020603050405020304" pitchFamily="18" charset="0"/>
              </a:rPr>
              <a:t>tangible</a:t>
            </a:r>
            <a:r>
              <a:rPr lang="id-ID" sz="2800" dirty="0" smtClean="0">
                <a:latin typeface="Times New Roman" panose="02020603050405020304" pitchFamily="18" charset="0"/>
                <a:cs typeface="Times New Roman" panose="02020603050405020304" pitchFamily="18" charset="0"/>
              </a:rPr>
              <a:t>). (Masa perlindungan 10 tahun)</a:t>
            </a:r>
          </a:p>
          <a:p>
            <a:pPr marL="457200" indent="-457200" algn="just">
              <a:buFont typeface="Arial" panose="020B0604020202020204" pitchFamily="34" charset="0"/>
              <a:buChar char="•"/>
            </a:pPr>
            <a:endParaRPr lang="id-ID" sz="2800" dirty="0">
              <a:latin typeface="Times New Roman" panose="02020603050405020304" pitchFamily="18" charset="0"/>
              <a:cs typeface="Times New Roman" panose="02020603050405020304" pitchFamily="18" charset="0"/>
            </a:endParaRPr>
          </a:p>
        </p:txBody>
      </p:sp>
      <p:sp>
        <p:nvSpPr>
          <p:cNvPr id="4" name="Rectangle 3"/>
          <p:cNvSpPr/>
          <p:nvPr/>
        </p:nvSpPr>
        <p:spPr>
          <a:xfrm>
            <a:off x="207668" y="2000164"/>
            <a:ext cx="4070281" cy="523220"/>
          </a:xfrm>
          <a:prstGeom prst="rect">
            <a:avLst/>
          </a:prstGeom>
        </p:spPr>
        <p:txBody>
          <a:bodyPr wrap="none">
            <a:spAutoFit/>
          </a:bodyPr>
          <a:lstStyle/>
          <a:p>
            <a:pPr>
              <a:spcAft>
                <a:spcPts val="1200"/>
              </a:spcAft>
              <a:defRPr/>
            </a:pPr>
            <a:r>
              <a:rPr lang="en-US" sz="2800" b="1" dirty="0">
                <a:latin typeface="Times New Roman" panose="02020603050405020304" pitchFamily="18" charset="0"/>
                <a:cs typeface="Times New Roman" panose="02020603050405020304" pitchFamily="18" charset="0"/>
              </a:rPr>
              <a:t>UU Paten No. </a:t>
            </a:r>
            <a:r>
              <a:rPr lang="en-US" sz="2800" b="1" dirty="0" smtClean="0">
                <a:latin typeface="Times New Roman" panose="02020603050405020304" pitchFamily="18" charset="0"/>
                <a:cs typeface="Times New Roman" panose="02020603050405020304" pitchFamily="18" charset="0"/>
              </a:rPr>
              <a:t>1</a:t>
            </a:r>
            <a:r>
              <a:rPr lang="id-ID" sz="2800" b="1" dirty="0">
                <a:latin typeface="Times New Roman" panose="02020603050405020304" pitchFamily="18" charset="0"/>
                <a:cs typeface="Times New Roman" panose="02020603050405020304" pitchFamily="18" charset="0"/>
              </a:rPr>
              <a:t>3</a:t>
            </a:r>
            <a:r>
              <a:rPr lang="id-ID" sz="2800" b="1" dirty="0" smtClean="0">
                <a:latin typeface="Times New Roman" panose="02020603050405020304" pitchFamily="18" charset="0"/>
                <a:cs typeface="Times New Roman" panose="02020603050405020304" pitchFamily="18" charset="0"/>
              </a:rPr>
              <a:t> </a:t>
            </a:r>
            <a:r>
              <a:rPr lang="en-US" sz="2800" b="1" dirty="0">
                <a:latin typeface="Times New Roman" panose="02020603050405020304" pitchFamily="18" charset="0"/>
                <a:cs typeface="Times New Roman" panose="02020603050405020304" pitchFamily="18" charset="0"/>
              </a:rPr>
              <a:t>T</a:t>
            </a:r>
            <a:r>
              <a:rPr lang="id-ID" sz="2800" b="1" dirty="0" smtClean="0">
                <a:latin typeface="Times New Roman" panose="02020603050405020304" pitchFamily="18" charset="0"/>
                <a:cs typeface="Times New Roman" panose="02020603050405020304" pitchFamily="18" charset="0"/>
              </a:rPr>
              <a:t>h </a:t>
            </a:r>
            <a:r>
              <a:rPr lang="en-US" sz="2800" b="1" dirty="0" smtClean="0">
                <a:latin typeface="Times New Roman" panose="02020603050405020304" pitchFamily="18" charset="0"/>
                <a:cs typeface="Times New Roman" panose="02020603050405020304" pitchFamily="18" charset="0"/>
              </a:rPr>
              <a:t>20</a:t>
            </a:r>
            <a:r>
              <a:rPr lang="id-ID" sz="2800" b="1" dirty="0" smtClean="0">
                <a:latin typeface="Times New Roman" panose="02020603050405020304" pitchFamily="18" charset="0"/>
                <a:cs typeface="Times New Roman" panose="02020603050405020304" pitchFamily="18" charset="0"/>
              </a:rPr>
              <a:t>16</a:t>
            </a:r>
            <a:endParaRPr lang="id-ID"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8649811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d-ID" sz="6000" dirty="0">
                <a:latin typeface="Times New Roman" panose="02020603050405020304" pitchFamily="18" charset="0"/>
                <a:cs typeface="Times New Roman" panose="02020603050405020304" pitchFamily="18" charset="0"/>
              </a:rPr>
              <a:t>Invensi dan Inventor?</a:t>
            </a:r>
          </a:p>
        </p:txBody>
      </p:sp>
      <p:sp>
        <p:nvSpPr>
          <p:cNvPr id="3" name="Rectangle 2"/>
          <p:cNvSpPr/>
          <p:nvPr/>
        </p:nvSpPr>
        <p:spPr>
          <a:xfrm>
            <a:off x="680321" y="2136339"/>
            <a:ext cx="10869995" cy="4031873"/>
          </a:xfrm>
          <a:prstGeom prst="rect">
            <a:avLst/>
          </a:prstGeom>
        </p:spPr>
        <p:txBody>
          <a:bodyPr wrap="square">
            <a:spAutoFit/>
          </a:bodyPr>
          <a:lstStyle/>
          <a:p>
            <a:pPr algn="just"/>
            <a:r>
              <a:rPr lang="id-ID" sz="3200" b="1" dirty="0" smtClean="0">
                <a:latin typeface="Times New Roman" panose="02020603050405020304" pitchFamily="18" charset="0"/>
                <a:cs typeface="Times New Roman" panose="02020603050405020304" pitchFamily="18" charset="0"/>
              </a:rPr>
              <a:t>Invensi</a:t>
            </a:r>
            <a:r>
              <a:rPr lang="id-ID" sz="3200" dirty="0" smtClean="0">
                <a:latin typeface="Times New Roman" panose="02020603050405020304" pitchFamily="18" charset="0"/>
                <a:cs typeface="Times New Roman" panose="02020603050405020304" pitchFamily="18" charset="0"/>
              </a:rPr>
              <a:t>  : Ide inventor yang dituangkan ke dalam suatu </a:t>
            </a:r>
            <a:r>
              <a:rPr lang="id-ID" sz="3200" dirty="0" smtClean="0">
                <a:solidFill>
                  <a:srgbClr val="FFFF00"/>
                </a:solidFill>
                <a:latin typeface="Times New Roman" panose="02020603050405020304" pitchFamily="18" charset="0"/>
                <a:cs typeface="Times New Roman" panose="02020603050405020304" pitchFamily="18" charset="0"/>
              </a:rPr>
              <a:t>kegiatan pemecahan masalah yang spesifik di bidang teknologi</a:t>
            </a:r>
            <a:r>
              <a:rPr lang="id-ID" sz="3200" dirty="0" smtClean="0">
                <a:latin typeface="Times New Roman" panose="02020603050405020304" pitchFamily="18" charset="0"/>
                <a:cs typeface="Times New Roman" panose="02020603050405020304" pitchFamily="18" charset="0"/>
              </a:rPr>
              <a:t> dapat berupa produk, proses atau penyempurnaan dan pengembangan produk atau proses</a:t>
            </a:r>
          </a:p>
          <a:p>
            <a:pPr algn="just"/>
            <a:endParaRPr lang="id-ID" sz="3200" b="1" dirty="0" smtClean="0">
              <a:latin typeface="Times New Roman" panose="02020603050405020304" pitchFamily="18" charset="0"/>
              <a:cs typeface="Times New Roman" panose="02020603050405020304" pitchFamily="18" charset="0"/>
            </a:endParaRPr>
          </a:p>
          <a:p>
            <a:pPr algn="just"/>
            <a:r>
              <a:rPr lang="id-ID" sz="3200" b="1" dirty="0" smtClean="0">
                <a:latin typeface="Times New Roman" panose="02020603050405020304" pitchFamily="18" charset="0"/>
                <a:cs typeface="Times New Roman" panose="02020603050405020304" pitchFamily="18" charset="0"/>
              </a:rPr>
              <a:t>Inventor</a:t>
            </a:r>
            <a:r>
              <a:rPr lang="id-ID" sz="3200" dirty="0" smtClean="0">
                <a:latin typeface="Times New Roman" panose="02020603050405020304" pitchFamily="18" charset="0"/>
                <a:cs typeface="Times New Roman" panose="02020603050405020304" pitchFamily="18" charset="0"/>
              </a:rPr>
              <a:t> : seorang yang secara sendiri atau beberapa orang yang secara bersama-sama melaksanakan ide yang dituangkan ke dalam kegiatan yang menghasilkan invensi.</a:t>
            </a:r>
            <a:endParaRPr lang="id-ID"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2884471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1097280" y="944327"/>
            <a:ext cx="10058400" cy="672767"/>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id-ID" dirty="0" smtClean="0"/>
              <a:t>Ilustrasi Tentang Paten</a:t>
            </a:r>
            <a:endParaRPr lang="id-ID" dirty="0"/>
          </a:p>
        </p:txBody>
      </p:sp>
      <p:grpSp>
        <p:nvGrpSpPr>
          <p:cNvPr id="4" name="Group 3"/>
          <p:cNvGrpSpPr/>
          <p:nvPr/>
        </p:nvGrpSpPr>
        <p:grpSpPr>
          <a:xfrm>
            <a:off x="1146558" y="1935242"/>
            <a:ext cx="1384148" cy="1338780"/>
            <a:chOff x="1349071" y="1457400"/>
            <a:chExt cx="933794" cy="1338780"/>
          </a:xfrm>
        </p:grpSpPr>
        <p:grpSp>
          <p:nvGrpSpPr>
            <p:cNvPr id="5" name="Group 4"/>
            <p:cNvGrpSpPr/>
            <p:nvPr/>
          </p:nvGrpSpPr>
          <p:grpSpPr>
            <a:xfrm>
              <a:off x="1349071" y="1457400"/>
              <a:ext cx="933794" cy="1042441"/>
              <a:chOff x="1314730" y="1693889"/>
              <a:chExt cx="933794" cy="1042441"/>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4730" y="1693889"/>
                <a:ext cx="885668" cy="885668"/>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48917" y="2136723"/>
                <a:ext cx="599607" cy="599607"/>
              </a:xfrm>
              <a:prstGeom prst="rect">
                <a:avLst/>
              </a:prstGeom>
            </p:spPr>
          </p:pic>
        </p:grpSp>
        <p:sp>
          <p:nvSpPr>
            <p:cNvPr id="6" name="TextBox 5"/>
            <p:cNvSpPr txBox="1"/>
            <p:nvPr/>
          </p:nvSpPr>
          <p:spPr>
            <a:xfrm>
              <a:off x="1477823" y="2426848"/>
              <a:ext cx="706398" cy="369332"/>
            </a:xfrm>
            <a:prstGeom prst="rect">
              <a:avLst/>
            </a:prstGeom>
            <a:noFill/>
          </p:spPr>
          <p:txBody>
            <a:bodyPr wrap="none" rtlCol="0">
              <a:spAutoFit/>
            </a:bodyPr>
            <a:lstStyle/>
            <a:p>
              <a:pPr algn="ctr"/>
              <a:r>
                <a:rPr lang="id-ID" dirty="0" smtClean="0"/>
                <a:t>Inventor</a:t>
              </a:r>
              <a:endParaRPr lang="id-ID" dirty="0"/>
            </a:p>
          </p:txBody>
        </p:sp>
      </p:grpSp>
      <p:grpSp>
        <p:nvGrpSpPr>
          <p:cNvPr id="9" name="Group 8"/>
          <p:cNvGrpSpPr/>
          <p:nvPr/>
        </p:nvGrpSpPr>
        <p:grpSpPr>
          <a:xfrm>
            <a:off x="8736878" y="2362460"/>
            <a:ext cx="1438957" cy="1753790"/>
            <a:chOff x="6490123" y="1531821"/>
            <a:chExt cx="1438957" cy="1753790"/>
          </a:xfrm>
        </p:grpSpPr>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90123" y="1531821"/>
              <a:ext cx="1438957" cy="1079759"/>
            </a:xfrm>
            <a:prstGeom prst="rect">
              <a:avLst/>
            </a:prstGeom>
          </p:spPr>
        </p:pic>
        <p:sp>
          <p:nvSpPr>
            <p:cNvPr id="11" name="TextBox 10"/>
            <p:cNvSpPr txBox="1"/>
            <p:nvPr/>
          </p:nvSpPr>
          <p:spPr>
            <a:xfrm>
              <a:off x="6490123" y="2639280"/>
              <a:ext cx="1424493" cy="646331"/>
            </a:xfrm>
            <a:prstGeom prst="rect">
              <a:avLst/>
            </a:prstGeom>
            <a:noFill/>
          </p:spPr>
          <p:txBody>
            <a:bodyPr wrap="none" rtlCol="0">
              <a:spAutoFit/>
            </a:bodyPr>
            <a:lstStyle/>
            <a:p>
              <a:pPr algn="ctr"/>
              <a:r>
                <a:rPr lang="id-ID" dirty="0" smtClean="0"/>
                <a:t>Perlindungan</a:t>
              </a:r>
            </a:p>
            <a:p>
              <a:pPr algn="ctr"/>
              <a:r>
                <a:rPr lang="id-ID" dirty="0" smtClean="0"/>
                <a:t>Hukum</a:t>
              </a:r>
              <a:endParaRPr lang="id-ID" dirty="0"/>
            </a:p>
          </p:txBody>
        </p:sp>
      </p:grpSp>
      <p:sp>
        <p:nvSpPr>
          <p:cNvPr id="12" name="Right Arrow 11"/>
          <p:cNvSpPr/>
          <p:nvPr/>
        </p:nvSpPr>
        <p:spPr>
          <a:xfrm>
            <a:off x="3440447" y="2230892"/>
            <a:ext cx="1396831" cy="77250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1100" dirty="0" smtClean="0"/>
              <a:t>Menghasilkan </a:t>
            </a:r>
            <a:endParaRPr lang="id-ID" sz="1100" dirty="0"/>
          </a:p>
        </p:txBody>
      </p:sp>
      <p:sp>
        <p:nvSpPr>
          <p:cNvPr id="13" name="Right Arrow 12"/>
          <p:cNvSpPr/>
          <p:nvPr/>
        </p:nvSpPr>
        <p:spPr>
          <a:xfrm>
            <a:off x="6881182" y="2290699"/>
            <a:ext cx="1582671" cy="92124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1100" dirty="0" smtClean="0"/>
              <a:t>Mendaftarkan Invensi</a:t>
            </a:r>
            <a:endParaRPr lang="id-ID" sz="1100" dirty="0"/>
          </a:p>
        </p:txBody>
      </p:sp>
      <p:sp>
        <p:nvSpPr>
          <p:cNvPr id="14" name="Rounded Rectangle 13"/>
          <p:cNvSpPr/>
          <p:nvPr/>
        </p:nvSpPr>
        <p:spPr>
          <a:xfrm>
            <a:off x="8745049" y="5839160"/>
            <a:ext cx="1528997" cy="778403"/>
          </a:xfrm>
          <a:prstGeom prst="round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smtClean="0"/>
              <a:t>Hak Eksklusif</a:t>
            </a:r>
            <a:endParaRPr lang="id-ID" dirty="0"/>
          </a:p>
        </p:txBody>
      </p:sp>
      <p:sp>
        <p:nvSpPr>
          <p:cNvPr id="15" name="Right Arrow 14"/>
          <p:cNvSpPr/>
          <p:nvPr/>
        </p:nvSpPr>
        <p:spPr>
          <a:xfrm rot="5400000">
            <a:off x="8756437" y="4632911"/>
            <a:ext cx="1396831" cy="77250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1100" dirty="0" smtClean="0"/>
              <a:t>Mendapatkan </a:t>
            </a:r>
            <a:endParaRPr lang="id-ID" sz="1100" dirty="0"/>
          </a:p>
        </p:txBody>
      </p:sp>
      <p:cxnSp>
        <p:nvCxnSpPr>
          <p:cNvPr id="16" name="Curved Connector 15"/>
          <p:cNvCxnSpPr/>
          <p:nvPr/>
        </p:nvCxnSpPr>
        <p:spPr>
          <a:xfrm rot="10800000">
            <a:off x="2505768" y="2904692"/>
            <a:ext cx="6088524" cy="3237232"/>
          </a:xfrm>
          <a:prstGeom prst="curvedConnector3">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17" name="Right Arrow 16"/>
          <p:cNvSpPr/>
          <p:nvPr/>
        </p:nvSpPr>
        <p:spPr>
          <a:xfrm rot="5400000">
            <a:off x="1215597" y="3501780"/>
            <a:ext cx="1198804" cy="77250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1600" dirty="0" smtClean="0"/>
              <a:t>Lisensi</a:t>
            </a:r>
            <a:endParaRPr lang="id-ID" sz="1600" dirty="0"/>
          </a:p>
        </p:txBody>
      </p:sp>
      <p:pic>
        <p:nvPicPr>
          <p:cNvPr id="18" name="Picture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38616" y="4504981"/>
            <a:ext cx="1636943" cy="1636943"/>
          </a:xfrm>
          <a:prstGeom prst="rect">
            <a:avLst/>
          </a:prstGeom>
        </p:spPr>
      </p:pic>
      <p:grpSp>
        <p:nvGrpSpPr>
          <p:cNvPr id="19" name="Group 18"/>
          <p:cNvGrpSpPr/>
          <p:nvPr/>
        </p:nvGrpSpPr>
        <p:grpSpPr>
          <a:xfrm>
            <a:off x="2454797" y="5007987"/>
            <a:ext cx="1151939" cy="1325269"/>
            <a:chOff x="4052200" y="3852554"/>
            <a:chExt cx="1151939" cy="1325269"/>
          </a:xfrm>
        </p:grpSpPr>
        <p:pic>
          <p:nvPicPr>
            <p:cNvPr id="20" name="Picture 1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052200" y="3852554"/>
              <a:ext cx="1151939" cy="1015897"/>
            </a:xfrm>
            <a:prstGeom prst="rect">
              <a:avLst/>
            </a:prstGeom>
          </p:spPr>
        </p:pic>
        <p:sp>
          <p:nvSpPr>
            <p:cNvPr id="21" name="TextBox 20"/>
            <p:cNvSpPr txBox="1"/>
            <p:nvPr/>
          </p:nvSpPr>
          <p:spPr>
            <a:xfrm>
              <a:off x="4202100" y="4808491"/>
              <a:ext cx="819648" cy="369332"/>
            </a:xfrm>
            <a:prstGeom prst="rect">
              <a:avLst/>
            </a:prstGeom>
            <a:noFill/>
          </p:spPr>
          <p:txBody>
            <a:bodyPr wrap="none" rtlCol="0">
              <a:spAutoFit/>
            </a:bodyPr>
            <a:lstStyle/>
            <a:p>
              <a:r>
                <a:rPr lang="id-ID" dirty="0" smtClean="0"/>
                <a:t>Royalti</a:t>
              </a:r>
              <a:endParaRPr lang="id-ID" dirty="0"/>
            </a:p>
          </p:txBody>
        </p:sp>
      </p:grpSp>
      <p:grpSp>
        <p:nvGrpSpPr>
          <p:cNvPr id="22" name="Group 21"/>
          <p:cNvGrpSpPr/>
          <p:nvPr/>
        </p:nvGrpSpPr>
        <p:grpSpPr>
          <a:xfrm>
            <a:off x="5566510" y="2290699"/>
            <a:ext cx="933829" cy="1427855"/>
            <a:chOff x="5245668" y="1264009"/>
            <a:chExt cx="933829" cy="1427855"/>
          </a:xfrm>
        </p:grpSpPr>
        <p:grpSp>
          <p:nvGrpSpPr>
            <p:cNvPr id="23" name="Group 22"/>
            <p:cNvGrpSpPr/>
            <p:nvPr/>
          </p:nvGrpSpPr>
          <p:grpSpPr>
            <a:xfrm>
              <a:off x="5245668" y="1408150"/>
              <a:ext cx="933829" cy="1283714"/>
              <a:chOff x="4052200" y="1588507"/>
              <a:chExt cx="933829" cy="1283714"/>
            </a:xfrm>
          </p:grpSpPr>
          <p:pic>
            <p:nvPicPr>
              <p:cNvPr id="25" name="Content Placeholder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052200" y="1588507"/>
                <a:ext cx="849584" cy="792903"/>
              </a:xfrm>
              <a:prstGeom prst="rect">
                <a:avLst/>
              </a:prstGeom>
            </p:spPr>
          </p:pic>
          <p:sp>
            <p:nvSpPr>
              <p:cNvPr id="26" name="TextBox 25"/>
              <p:cNvSpPr txBox="1"/>
              <p:nvPr/>
            </p:nvSpPr>
            <p:spPr>
              <a:xfrm>
                <a:off x="4143811" y="2502889"/>
                <a:ext cx="842218" cy="369332"/>
              </a:xfrm>
              <a:prstGeom prst="rect">
                <a:avLst/>
              </a:prstGeom>
              <a:noFill/>
            </p:spPr>
            <p:txBody>
              <a:bodyPr wrap="none" rtlCol="0">
                <a:spAutoFit/>
              </a:bodyPr>
              <a:lstStyle/>
              <a:p>
                <a:r>
                  <a:rPr lang="id-ID" dirty="0" smtClean="0"/>
                  <a:t>Invensi</a:t>
                </a:r>
                <a:endParaRPr lang="id-ID" dirty="0"/>
              </a:p>
            </p:txBody>
          </p:sp>
        </p:grpSp>
        <p:pic>
          <p:nvPicPr>
            <p:cNvPr id="24" name="Picture 23"/>
            <p:cNvPicPr>
              <a:picLocks noChangeAspect="1"/>
            </p:cNvPicPr>
            <p:nvPr/>
          </p:nvPicPr>
          <p:blipFill>
            <a:blip r:embed="rId8"/>
            <a:stretch>
              <a:fillRect/>
            </a:stretch>
          </p:blipFill>
          <p:spPr>
            <a:xfrm>
              <a:off x="5375865" y="1264009"/>
              <a:ext cx="803631" cy="1071509"/>
            </a:xfrm>
            <a:prstGeom prst="rect">
              <a:avLst/>
            </a:prstGeom>
          </p:spPr>
        </p:pic>
      </p:grpSp>
    </p:spTree>
    <p:extLst>
      <p:ext uri="{BB962C8B-B14F-4D97-AF65-F5344CB8AC3E}">
        <p14:creationId xmlns:p14="http://schemas.microsoft.com/office/powerpoint/2010/main" val="2129441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fade">
                                      <p:cBhvr>
                                        <p:cTn id="15" dur="500"/>
                                        <p:tgtEl>
                                          <p:spTgt spid="22"/>
                                        </p:tgtEl>
                                      </p:cBhvr>
                                    </p:animEffect>
                                  </p:childTnLst>
                                </p:cTn>
                              </p:par>
                            </p:childTnLst>
                          </p:cTn>
                        </p:par>
                        <p:par>
                          <p:cTn id="16" fill="hold">
                            <p:stCondLst>
                              <p:cond delay="2500"/>
                            </p:stCondLst>
                            <p:childTnLst>
                              <p:par>
                                <p:cTn id="17" presetID="10" presetClass="entr" presetSubtype="0" fill="hold" grpId="0"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1250"/>
                                        <p:tgtEl>
                                          <p:spTgt spid="13"/>
                                        </p:tgtEl>
                                      </p:cBhvr>
                                    </p:animEffect>
                                  </p:childTnLst>
                                </p:cTn>
                              </p:par>
                            </p:childTnLst>
                          </p:cTn>
                        </p:par>
                        <p:par>
                          <p:cTn id="20" fill="hold">
                            <p:stCondLst>
                              <p:cond delay="3750"/>
                            </p:stCondLst>
                            <p:childTnLst>
                              <p:par>
                                <p:cTn id="21" presetID="10" presetClass="entr" presetSubtype="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1250"/>
                                        <p:tgtEl>
                                          <p:spTgt spid="9"/>
                                        </p:tgtEl>
                                      </p:cBhvr>
                                    </p:animEffect>
                                  </p:childTnLst>
                                </p:cTn>
                              </p:par>
                            </p:childTnLst>
                          </p:cTn>
                        </p:par>
                        <p:par>
                          <p:cTn id="24" fill="hold">
                            <p:stCondLst>
                              <p:cond delay="5000"/>
                            </p:stCondLst>
                            <p:childTnLst>
                              <p:par>
                                <p:cTn id="25" presetID="10" presetClass="entr" presetSubtype="0"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1250"/>
                                        <p:tgtEl>
                                          <p:spTgt spid="15"/>
                                        </p:tgtEl>
                                      </p:cBhvr>
                                    </p:animEffect>
                                  </p:childTnLst>
                                </p:cTn>
                              </p:par>
                            </p:childTnLst>
                          </p:cTn>
                        </p:par>
                        <p:par>
                          <p:cTn id="28" fill="hold">
                            <p:stCondLst>
                              <p:cond delay="6250"/>
                            </p:stCondLst>
                            <p:childTnLst>
                              <p:par>
                                <p:cTn id="29" presetID="10" presetClass="entr" presetSubtype="0"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1250"/>
                                        <p:tgtEl>
                                          <p:spTgt spid="14"/>
                                        </p:tgtEl>
                                      </p:cBhvr>
                                    </p:animEffect>
                                  </p:childTnLst>
                                </p:cTn>
                              </p:par>
                            </p:childTnLst>
                          </p:cTn>
                        </p:par>
                        <p:par>
                          <p:cTn id="32" fill="hold">
                            <p:stCondLst>
                              <p:cond delay="7500"/>
                            </p:stCondLst>
                            <p:childTnLst>
                              <p:par>
                                <p:cTn id="33" presetID="22" presetClass="entr" presetSubtype="4" fill="hold" nodeType="after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wipe(down)">
                                      <p:cBhvr>
                                        <p:cTn id="35" dur="1250"/>
                                        <p:tgtEl>
                                          <p:spTgt spid="16"/>
                                        </p:tgtEl>
                                      </p:cBhvr>
                                    </p:animEffect>
                                  </p:childTnLst>
                                </p:cTn>
                              </p:par>
                            </p:childTnLst>
                          </p:cTn>
                        </p:par>
                        <p:par>
                          <p:cTn id="36" fill="hold">
                            <p:stCondLst>
                              <p:cond delay="8750"/>
                            </p:stCondLst>
                            <p:childTnLst>
                              <p:par>
                                <p:cTn id="37" presetID="10" presetClass="entr" presetSubtype="0"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1250"/>
                                        <p:tgtEl>
                                          <p:spTgt spid="17"/>
                                        </p:tgtEl>
                                      </p:cBhvr>
                                    </p:animEffect>
                                  </p:childTnLst>
                                </p:cTn>
                              </p:par>
                            </p:childTnLst>
                          </p:cTn>
                        </p:par>
                        <p:par>
                          <p:cTn id="40" fill="hold">
                            <p:stCondLst>
                              <p:cond delay="10000"/>
                            </p:stCondLst>
                            <p:childTnLst>
                              <p:par>
                                <p:cTn id="41" presetID="22" presetClass="entr" presetSubtype="4" fill="hold"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wipe(down)">
                                      <p:cBhvr>
                                        <p:cTn id="43" dur="1250"/>
                                        <p:tgtEl>
                                          <p:spTgt spid="18"/>
                                        </p:tgtEl>
                                      </p:cBhvr>
                                    </p:animEffect>
                                  </p:childTnLst>
                                </p:cTn>
                              </p:par>
                            </p:childTnLst>
                          </p:cTn>
                        </p:par>
                        <p:par>
                          <p:cTn id="44" fill="hold">
                            <p:stCondLst>
                              <p:cond delay="11250"/>
                            </p:stCondLst>
                            <p:childTnLst>
                              <p:par>
                                <p:cTn id="45" presetID="10" presetClass="entr" presetSubtype="0" fill="hold"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fade">
                                      <p:cBhvr>
                                        <p:cTn id="47" dur="500"/>
                                        <p:tgtEl>
                                          <p:spTgt spid="19"/>
                                        </p:tgtEl>
                                      </p:cBhvr>
                                    </p:animEffect>
                                  </p:childTnLst>
                                </p:cTn>
                              </p:par>
                            </p:childTnLst>
                          </p:cTn>
                        </p:par>
                        <p:par>
                          <p:cTn id="48" fill="hold">
                            <p:stCondLst>
                              <p:cond delay="11750"/>
                            </p:stCondLst>
                            <p:childTnLst>
                              <p:par>
                                <p:cTn id="49" presetID="37" presetClass="path" presetSubtype="0" accel="50000" decel="50000" fill="hold" nodeType="afterEffect">
                                  <p:stCondLst>
                                    <p:cond delay="0"/>
                                  </p:stCondLst>
                                  <p:childTnLst>
                                    <p:animMotion origin="layout" path="M -2.08333E-6 3.33333E-6 L 0.02227 -0.1301 C 0.02709 -0.15764 0.02891 -0.19769 0.02643 -0.23843 C 0.02331 -0.28565 0.01745 -0.32246 0.00938 -0.34769 L -0.02747 -0.4676 " pathEditMode="relative" rAng="15840000" ptsTypes="AAAAA">
                                      <p:cBhvr>
                                        <p:cTn id="50" dur="2000" fill="hold"/>
                                        <p:tgtEl>
                                          <p:spTgt spid="19"/>
                                        </p:tgtEl>
                                        <p:attrNameLst>
                                          <p:attrName>ppt_x</p:attrName>
                                          <p:attrName>ppt_y</p:attrName>
                                        </p:attrNameLst>
                                      </p:cBhvr>
                                      <p:rCtr x="625" y="-2375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PROFIL :</a:t>
            </a:r>
            <a:endParaRPr lang="id-ID" dirty="0"/>
          </a:p>
        </p:txBody>
      </p:sp>
      <p:graphicFrame>
        <p:nvGraphicFramePr>
          <p:cNvPr id="7" name="Table 6"/>
          <p:cNvGraphicFramePr>
            <a:graphicFrameLocks noGrp="1"/>
          </p:cNvGraphicFramePr>
          <p:nvPr>
            <p:extLst>
              <p:ext uri="{D42A27DB-BD31-4B8C-83A1-F6EECF244321}">
                <p14:modId xmlns:p14="http://schemas.microsoft.com/office/powerpoint/2010/main" val="3953690834"/>
              </p:ext>
            </p:extLst>
          </p:nvPr>
        </p:nvGraphicFramePr>
        <p:xfrm>
          <a:off x="445167" y="1648326"/>
          <a:ext cx="11177340" cy="3886200"/>
        </p:xfrm>
        <a:graphic>
          <a:graphicData uri="http://schemas.openxmlformats.org/drawingml/2006/table">
            <a:tbl>
              <a:tblPr firstRow="1" bandRow="1">
                <a:tableStyleId>{5C22544A-7EE6-4342-B048-85BDC9FD1C3A}</a:tableStyleId>
              </a:tblPr>
              <a:tblGrid>
                <a:gridCol w="3713721"/>
                <a:gridCol w="446129"/>
                <a:gridCol w="7017490"/>
              </a:tblGrid>
              <a:tr h="647700">
                <a:tc>
                  <a:txBody>
                    <a:bodyPr/>
                    <a:lstStyle/>
                    <a:p>
                      <a:r>
                        <a:rPr lang="id-ID" sz="2400" dirty="0" smtClean="0">
                          <a:solidFill>
                            <a:schemeClr val="bg1"/>
                          </a:solidFill>
                          <a:latin typeface="Times New Roman" panose="02020603050405020304" pitchFamily="18" charset="0"/>
                          <a:cs typeface="Times New Roman" panose="02020603050405020304" pitchFamily="18" charset="0"/>
                        </a:rPr>
                        <a:t>NAMA</a:t>
                      </a:r>
                      <a:endParaRPr lang="id-ID" sz="2400" dirty="0">
                        <a:solidFill>
                          <a:schemeClr val="bg1"/>
                        </a:solidFill>
                        <a:latin typeface="Times New Roman" panose="02020603050405020304" pitchFamily="18" charset="0"/>
                        <a:cs typeface="Times New Roman" panose="02020603050405020304" pitchFamily="18" charset="0"/>
                      </a:endParaRPr>
                    </a:p>
                  </a:txBody>
                  <a:tcPr/>
                </a:tc>
                <a:tc>
                  <a:txBody>
                    <a:bodyPr/>
                    <a:lstStyle/>
                    <a:p>
                      <a:r>
                        <a:rPr lang="id-ID" sz="2400" dirty="0" smtClean="0">
                          <a:solidFill>
                            <a:schemeClr val="bg1"/>
                          </a:solidFill>
                          <a:latin typeface="Times New Roman" panose="02020603050405020304" pitchFamily="18" charset="0"/>
                          <a:cs typeface="Times New Roman" panose="02020603050405020304" pitchFamily="18" charset="0"/>
                        </a:rPr>
                        <a:t>:</a:t>
                      </a:r>
                      <a:endParaRPr lang="id-ID" sz="2400" dirty="0">
                        <a:solidFill>
                          <a:schemeClr val="bg1"/>
                        </a:solidFill>
                        <a:latin typeface="Times New Roman" panose="02020603050405020304" pitchFamily="18" charset="0"/>
                        <a:cs typeface="Times New Roman" panose="02020603050405020304" pitchFamily="18" charset="0"/>
                      </a:endParaRPr>
                    </a:p>
                  </a:txBody>
                  <a:tcPr/>
                </a:tc>
                <a:tc>
                  <a:txBody>
                    <a:bodyPr/>
                    <a:lstStyle/>
                    <a:p>
                      <a:endParaRPr lang="id-ID" sz="2400" dirty="0">
                        <a:solidFill>
                          <a:schemeClr val="bg1"/>
                        </a:solidFill>
                        <a:latin typeface="Times New Roman" panose="02020603050405020304" pitchFamily="18" charset="0"/>
                        <a:cs typeface="Times New Roman" panose="02020603050405020304" pitchFamily="18" charset="0"/>
                      </a:endParaRPr>
                    </a:p>
                  </a:txBody>
                  <a:tcPr/>
                </a:tc>
              </a:tr>
              <a:tr h="647700">
                <a:tc>
                  <a:txBody>
                    <a:bodyPr/>
                    <a:lstStyle/>
                    <a:p>
                      <a:r>
                        <a:rPr lang="id-ID" sz="2400" dirty="0" smtClean="0">
                          <a:solidFill>
                            <a:schemeClr val="bg1"/>
                          </a:solidFill>
                          <a:latin typeface="Times New Roman" panose="02020603050405020304" pitchFamily="18" charset="0"/>
                          <a:cs typeface="Times New Roman" panose="02020603050405020304" pitchFamily="18" charset="0"/>
                        </a:rPr>
                        <a:t>INSTITUSI</a:t>
                      </a:r>
                      <a:r>
                        <a:rPr lang="id-ID" sz="2400" baseline="0" dirty="0" smtClean="0">
                          <a:solidFill>
                            <a:schemeClr val="bg1"/>
                          </a:solidFill>
                          <a:latin typeface="Times New Roman" panose="02020603050405020304" pitchFamily="18" charset="0"/>
                          <a:cs typeface="Times New Roman" panose="02020603050405020304" pitchFamily="18" charset="0"/>
                        </a:rPr>
                        <a:t> INDUK</a:t>
                      </a:r>
                      <a:endParaRPr lang="id-ID" sz="2400" dirty="0">
                        <a:solidFill>
                          <a:schemeClr val="bg1"/>
                        </a:solidFill>
                        <a:latin typeface="Times New Roman" panose="02020603050405020304" pitchFamily="18" charset="0"/>
                        <a:cs typeface="Times New Roman" panose="02020603050405020304" pitchFamily="18" charset="0"/>
                      </a:endParaRPr>
                    </a:p>
                  </a:txBody>
                  <a:tcPr/>
                </a:tc>
                <a:tc>
                  <a:txBody>
                    <a:bodyPr/>
                    <a:lstStyle/>
                    <a:p>
                      <a:r>
                        <a:rPr lang="id-ID" sz="2400" dirty="0" smtClean="0">
                          <a:solidFill>
                            <a:schemeClr val="bg1"/>
                          </a:solidFill>
                          <a:latin typeface="Times New Roman" panose="02020603050405020304" pitchFamily="18" charset="0"/>
                          <a:cs typeface="Times New Roman" panose="02020603050405020304" pitchFamily="18" charset="0"/>
                        </a:rPr>
                        <a:t>:</a:t>
                      </a:r>
                      <a:endParaRPr lang="id-ID" sz="2400" dirty="0">
                        <a:solidFill>
                          <a:schemeClr val="bg1"/>
                        </a:solidFill>
                        <a:latin typeface="Times New Roman" panose="02020603050405020304" pitchFamily="18" charset="0"/>
                        <a:cs typeface="Times New Roman" panose="02020603050405020304" pitchFamily="18" charset="0"/>
                      </a:endParaRPr>
                    </a:p>
                  </a:txBody>
                  <a:tcPr/>
                </a:tc>
                <a:tc>
                  <a:txBody>
                    <a:bodyPr/>
                    <a:lstStyle/>
                    <a:p>
                      <a:endParaRPr lang="id-ID" sz="2400" dirty="0">
                        <a:solidFill>
                          <a:schemeClr val="bg1"/>
                        </a:solidFill>
                        <a:latin typeface="Times New Roman" panose="02020603050405020304" pitchFamily="18" charset="0"/>
                        <a:cs typeface="Times New Roman" panose="02020603050405020304" pitchFamily="18" charset="0"/>
                      </a:endParaRPr>
                    </a:p>
                  </a:txBody>
                  <a:tcPr/>
                </a:tc>
              </a:tr>
              <a:tr h="647700">
                <a:tc>
                  <a:txBody>
                    <a:bodyPr/>
                    <a:lstStyle/>
                    <a:p>
                      <a:r>
                        <a:rPr lang="id-ID" sz="2400" dirty="0" smtClean="0">
                          <a:solidFill>
                            <a:schemeClr val="bg1"/>
                          </a:solidFill>
                          <a:latin typeface="Times New Roman" panose="02020603050405020304" pitchFamily="18" charset="0"/>
                          <a:cs typeface="Times New Roman" panose="02020603050405020304" pitchFamily="18" charset="0"/>
                        </a:rPr>
                        <a:t>ALAMAT</a:t>
                      </a:r>
                      <a:endParaRPr lang="id-ID" sz="2400" dirty="0">
                        <a:solidFill>
                          <a:schemeClr val="bg1"/>
                        </a:solidFill>
                        <a:latin typeface="Times New Roman" panose="02020603050405020304" pitchFamily="18" charset="0"/>
                        <a:cs typeface="Times New Roman" panose="02020603050405020304" pitchFamily="18" charset="0"/>
                      </a:endParaRPr>
                    </a:p>
                  </a:txBody>
                  <a:tcPr/>
                </a:tc>
                <a:tc>
                  <a:txBody>
                    <a:bodyPr/>
                    <a:lstStyle/>
                    <a:p>
                      <a:r>
                        <a:rPr lang="id-ID" sz="2400" dirty="0" smtClean="0">
                          <a:solidFill>
                            <a:schemeClr val="bg1"/>
                          </a:solidFill>
                          <a:latin typeface="Times New Roman" panose="02020603050405020304" pitchFamily="18" charset="0"/>
                          <a:cs typeface="Times New Roman" panose="02020603050405020304" pitchFamily="18" charset="0"/>
                        </a:rPr>
                        <a:t>: </a:t>
                      </a:r>
                      <a:endParaRPr lang="id-ID" sz="2400" dirty="0">
                        <a:solidFill>
                          <a:schemeClr val="bg1"/>
                        </a:solidFill>
                        <a:latin typeface="Times New Roman" panose="02020603050405020304" pitchFamily="18" charset="0"/>
                        <a:cs typeface="Times New Roman" panose="02020603050405020304" pitchFamily="18" charset="0"/>
                      </a:endParaRPr>
                    </a:p>
                  </a:txBody>
                  <a:tcPr/>
                </a:tc>
                <a:tc>
                  <a:txBody>
                    <a:bodyPr/>
                    <a:lstStyle/>
                    <a:p>
                      <a:endParaRPr lang="id-ID" sz="2400" dirty="0">
                        <a:solidFill>
                          <a:schemeClr val="bg1"/>
                        </a:solidFill>
                        <a:latin typeface="Times New Roman" panose="02020603050405020304" pitchFamily="18" charset="0"/>
                        <a:cs typeface="Times New Roman" panose="02020603050405020304" pitchFamily="18" charset="0"/>
                      </a:endParaRPr>
                    </a:p>
                  </a:txBody>
                  <a:tcPr/>
                </a:tc>
              </a:tr>
              <a:tr h="647700">
                <a:tc>
                  <a:txBody>
                    <a:bodyPr/>
                    <a:lstStyle/>
                    <a:p>
                      <a:r>
                        <a:rPr lang="id-ID" sz="2400" dirty="0" smtClean="0">
                          <a:solidFill>
                            <a:schemeClr val="bg1"/>
                          </a:solidFill>
                          <a:latin typeface="Times New Roman" panose="02020603050405020304" pitchFamily="18" charset="0"/>
                          <a:cs typeface="Times New Roman" panose="02020603050405020304" pitchFamily="18" charset="0"/>
                        </a:rPr>
                        <a:t>TLP</a:t>
                      </a:r>
                      <a:endParaRPr lang="id-ID" sz="2400" dirty="0">
                        <a:solidFill>
                          <a:schemeClr val="bg1"/>
                        </a:solidFill>
                        <a:latin typeface="Times New Roman" panose="02020603050405020304" pitchFamily="18" charset="0"/>
                        <a:cs typeface="Times New Roman" panose="02020603050405020304" pitchFamily="18" charset="0"/>
                      </a:endParaRPr>
                    </a:p>
                  </a:txBody>
                  <a:tcPr/>
                </a:tc>
                <a:tc>
                  <a:txBody>
                    <a:bodyPr/>
                    <a:lstStyle/>
                    <a:p>
                      <a:r>
                        <a:rPr lang="id-ID" sz="2400" dirty="0" smtClean="0">
                          <a:solidFill>
                            <a:schemeClr val="bg1"/>
                          </a:solidFill>
                          <a:latin typeface="Times New Roman" panose="02020603050405020304" pitchFamily="18" charset="0"/>
                          <a:cs typeface="Times New Roman" panose="02020603050405020304" pitchFamily="18" charset="0"/>
                        </a:rPr>
                        <a:t>:</a:t>
                      </a:r>
                      <a:endParaRPr lang="id-ID" sz="2400" dirty="0">
                        <a:solidFill>
                          <a:schemeClr val="bg1"/>
                        </a:solidFill>
                        <a:latin typeface="Times New Roman" panose="02020603050405020304" pitchFamily="18" charset="0"/>
                        <a:cs typeface="Times New Roman" panose="02020603050405020304" pitchFamily="18" charset="0"/>
                      </a:endParaRPr>
                    </a:p>
                  </a:txBody>
                  <a:tcPr/>
                </a:tc>
                <a:tc>
                  <a:txBody>
                    <a:bodyPr/>
                    <a:lstStyle/>
                    <a:p>
                      <a:endParaRPr lang="id-ID" sz="2400" dirty="0">
                        <a:solidFill>
                          <a:schemeClr val="bg1"/>
                        </a:solidFill>
                        <a:latin typeface="Times New Roman" panose="02020603050405020304" pitchFamily="18" charset="0"/>
                        <a:cs typeface="Times New Roman" panose="02020603050405020304" pitchFamily="18" charset="0"/>
                      </a:endParaRPr>
                    </a:p>
                  </a:txBody>
                  <a:tcPr/>
                </a:tc>
              </a:tr>
              <a:tr h="647700">
                <a:tc>
                  <a:txBody>
                    <a:bodyPr/>
                    <a:lstStyle/>
                    <a:p>
                      <a:r>
                        <a:rPr lang="id-ID" sz="2400" dirty="0" smtClean="0">
                          <a:solidFill>
                            <a:schemeClr val="bg1"/>
                          </a:solidFill>
                          <a:latin typeface="Times New Roman" panose="02020603050405020304" pitchFamily="18" charset="0"/>
                          <a:cs typeface="Times New Roman" panose="02020603050405020304" pitchFamily="18" charset="0"/>
                        </a:rPr>
                        <a:t>Email</a:t>
                      </a:r>
                      <a:endParaRPr lang="id-ID" sz="2400" dirty="0">
                        <a:solidFill>
                          <a:schemeClr val="bg1"/>
                        </a:solidFill>
                        <a:latin typeface="Times New Roman" panose="02020603050405020304" pitchFamily="18" charset="0"/>
                        <a:cs typeface="Times New Roman" panose="02020603050405020304" pitchFamily="18" charset="0"/>
                      </a:endParaRPr>
                    </a:p>
                  </a:txBody>
                  <a:tcPr/>
                </a:tc>
                <a:tc>
                  <a:txBody>
                    <a:bodyPr/>
                    <a:lstStyle/>
                    <a:p>
                      <a:r>
                        <a:rPr lang="id-ID" sz="2400" dirty="0" smtClean="0">
                          <a:solidFill>
                            <a:schemeClr val="bg1"/>
                          </a:solidFill>
                          <a:latin typeface="Times New Roman" panose="02020603050405020304" pitchFamily="18" charset="0"/>
                          <a:cs typeface="Times New Roman" panose="02020603050405020304" pitchFamily="18" charset="0"/>
                        </a:rPr>
                        <a:t>: </a:t>
                      </a:r>
                      <a:endParaRPr lang="id-ID" sz="2400" dirty="0">
                        <a:solidFill>
                          <a:schemeClr val="bg1"/>
                        </a:solidFill>
                        <a:latin typeface="Times New Roman" panose="02020603050405020304" pitchFamily="18" charset="0"/>
                        <a:cs typeface="Times New Roman" panose="02020603050405020304" pitchFamily="18" charset="0"/>
                      </a:endParaRPr>
                    </a:p>
                  </a:txBody>
                  <a:tcPr/>
                </a:tc>
                <a:tc>
                  <a:txBody>
                    <a:bodyPr/>
                    <a:lstStyle/>
                    <a:p>
                      <a:endParaRPr lang="id-ID" sz="2400" dirty="0">
                        <a:solidFill>
                          <a:schemeClr val="bg1"/>
                        </a:solidFill>
                        <a:latin typeface="Times New Roman" panose="02020603050405020304" pitchFamily="18" charset="0"/>
                        <a:cs typeface="Times New Roman" panose="02020603050405020304" pitchFamily="18" charset="0"/>
                      </a:endParaRPr>
                    </a:p>
                  </a:txBody>
                  <a:tcPr/>
                </a:tc>
              </a:tr>
              <a:tr h="647700">
                <a:tc>
                  <a:txBody>
                    <a:bodyPr/>
                    <a:lstStyle/>
                    <a:p>
                      <a:r>
                        <a:rPr lang="id-ID" sz="2400" dirty="0" smtClean="0">
                          <a:solidFill>
                            <a:schemeClr val="bg1"/>
                          </a:solidFill>
                          <a:latin typeface="Times New Roman" panose="02020603050405020304" pitchFamily="18" charset="0"/>
                          <a:cs typeface="Times New Roman" panose="02020603050405020304" pitchFamily="18" charset="0"/>
                        </a:rPr>
                        <a:t>Ketua</a:t>
                      </a:r>
                      <a:endParaRPr lang="id-ID" sz="2400" dirty="0">
                        <a:solidFill>
                          <a:schemeClr val="bg1"/>
                        </a:solidFill>
                        <a:latin typeface="Times New Roman" panose="02020603050405020304" pitchFamily="18" charset="0"/>
                        <a:cs typeface="Times New Roman" panose="02020603050405020304" pitchFamily="18" charset="0"/>
                      </a:endParaRPr>
                    </a:p>
                  </a:txBody>
                  <a:tcPr/>
                </a:tc>
                <a:tc>
                  <a:txBody>
                    <a:bodyPr/>
                    <a:lstStyle/>
                    <a:p>
                      <a:r>
                        <a:rPr lang="id-ID" sz="2400" dirty="0" smtClean="0">
                          <a:solidFill>
                            <a:schemeClr val="bg1"/>
                          </a:solidFill>
                          <a:latin typeface="Times New Roman" panose="02020603050405020304" pitchFamily="18" charset="0"/>
                          <a:cs typeface="Times New Roman" panose="02020603050405020304" pitchFamily="18" charset="0"/>
                        </a:rPr>
                        <a:t>:</a:t>
                      </a:r>
                      <a:endParaRPr lang="id-ID" sz="2400" dirty="0">
                        <a:solidFill>
                          <a:schemeClr val="bg1"/>
                        </a:solidFill>
                        <a:latin typeface="Times New Roman" panose="02020603050405020304" pitchFamily="18" charset="0"/>
                        <a:cs typeface="Times New Roman" panose="02020603050405020304" pitchFamily="18" charset="0"/>
                      </a:endParaRPr>
                    </a:p>
                  </a:txBody>
                  <a:tcPr/>
                </a:tc>
                <a:tc>
                  <a:txBody>
                    <a:bodyPr/>
                    <a:lstStyle/>
                    <a:p>
                      <a:endParaRPr lang="id-ID" sz="2400" dirty="0">
                        <a:solidFill>
                          <a:schemeClr val="bg1"/>
                        </a:solidFill>
                        <a:latin typeface="Times New Roman" panose="02020603050405020304" pitchFamily="18" charset="0"/>
                        <a:cs typeface="Times New Roman" panose="02020603050405020304" pitchFamily="18" charset="0"/>
                      </a:endParaRPr>
                    </a:p>
                  </a:txBody>
                  <a:tcPr/>
                </a:tc>
              </a:tr>
            </a:tbl>
          </a:graphicData>
        </a:graphic>
      </p:graphicFrame>
    </p:spTree>
    <p:extLst>
      <p:ext uri="{BB962C8B-B14F-4D97-AF65-F5344CB8AC3E}">
        <p14:creationId xmlns:p14="http://schemas.microsoft.com/office/powerpoint/2010/main" val="95106311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d-ID" sz="4400" dirty="0" smtClean="0"/>
              <a:t>SISTEM PENDAFTARAN PATEN </a:t>
            </a:r>
            <a:endParaRPr lang="id-ID" sz="4400" dirty="0"/>
          </a:p>
        </p:txBody>
      </p:sp>
      <p:sp>
        <p:nvSpPr>
          <p:cNvPr id="3" name="Rectangle 2"/>
          <p:cNvSpPr/>
          <p:nvPr/>
        </p:nvSpPr>
        <p:spPr>
          <a:xfrm>
            <a:off x="689809" y="2184464"/>
            <a:ext cx="10908632" cy="4401205"/>
          </a:xfrm>
          <a:prstGeom prst="rect">
            <a:avLst/>
          </a:prstGeom>
        </p:spPr>
        <p:txBody>
          <a:bodyPr wrap="square">
            <a:spAutoFit/>
          </a:bodyPr>
          <a:lstStyle/>
          <a:p>
            <a:pPr algn="just"/>
            <a:r>
              <a:rPr lang="id-ID" sz="2800" dirty="0" smtClean="0">
                <a:latin typeface="Times New Roman" panose="02020603050405020304" pitchFamily="18" charset="0"/>
                <a:cs typeface="Times New Roman" panose="02020603050405020304" pitchFamily="18" charset="0"/>
              </a:rPr>
              <a:t>Ada 2 macam sistem pendaftaran paten, yaitu :</a:t>
            </a:r>
          </a:p>
          <a:p>
            <a:pPr marL="269875" indent="-269875" algn="just">
              <a:buFont typeface="Wingdings" panose="05000000000000000000" pitchFamily="2" charset="2"/>
              <a:buChar char="§"/>
            </a:pPr>
            <a:r>
              <a:rPr lang="id-ID" sz="2800" b="1" dirty="0" smtClean="0">
                <a:latin typeface="Times New Roman" panose="02020603050405020304" pitchFamily="18" charset="0"/>
                <a:cs typeface="Times New Roman" panose="02020603050405020304" pitchFamily="18" charset="0"/>
              </a:rPr>
              <a:t>Sistem</a:t>
            </a:r>
            <a:r>
              <a:rPr lang="id-ID" sz="2800" b="1" i="1" dirty="0" smtClean="0">
                <a:latin typeface="Times New Roman" panose="02020603050405020304" pitchFamily="18" charset="0"/>
                <a:cs typeface="Times New Roman" panose="02020603050405020304" pitchFamily="18" charset="0"/>
              </a:rPr>
              <a:t> First to File </a:t>
            </a:r>
            <a:r>
              <a:rPr lang="id-ID" sz="2800" dirty="0" smtClean="0">
                <a:latin typeface="Times New Roman" panose="02020603050405020304" pitchFamily="18" charset="0"/>
                <a:cs typeface="Times New Roman" panose="02020603050405020304" pitchFamily="18" charset="0"/>
              </a:rPr>
              <a:t>adalah suatu sistem yang memberikan hak paten bagi mereka yang mendaftar pertama atas invensi baru sesuai dengan persyaratan.</a:t>
            </a:r>
          </a:p>
          <a:p>
            <a:pPr marL="269875" indent="-269875" algn="just">
              <a:buFont typeface="Wingdings" panose="05000000000000000000" pitchFamily="2" charset="2"/>
              <a:buChar char="§"/>
            </a:pPr>
            <a:r>
              <a:rPr lang="id-ID" sz="2800" b="1" dirty="0" smtClean="0">
                <a:latin typeface="Times New Roman" panose="02020603050405020304" pitchFamily="18" charset="0"/>
                <a:cs typeface="Times New Roman" panose="02020603050405020304" pitchFamily="18" charset="0"/>
              </a:rPr>
              <a:t>Sistem</a:t>
            </a:r>
            <a:r>
              <a:rPr lang="id-ID" sz="2800" b="1" i="1" dirty="0" smtClean="0">
                <a:latin typeface="Times New Roman" panose="02020603050405020304" pitchFamily="18" charset="0"/>
                <a:cs typeface="Times New Roman" panose="02020603050405020304" pitchFamily="18" charset="0"/>
              </a:rPr>
              <a:t> First to Invent </a:t>
            </a:r>
            <a:r>
              <a:rPr lang="id-ID" sz="2800" dirty="0" smtClean="0">
                <a:latin typeface="Times New Roman" panose="02020603050405020304" pitchFamily="18" charset="0"/>
                <a:cs typeface="Times New Roman" panose="02020603050405020304" pitchFamily="18" charset="0"/>
              </a:rPr>
              <a:t>adalah suatu system yang memberikan hak paten bagi mereka yang menemukan inovasi pertama kali sesuai dengan persyaratan yang telah ditentukan </a:t>
            </a:r>
          </a:p>
          <a:p>
            <a:pPr algn="just"/>
            <a:endParaRPr lang="id-ID" sz="2800" dirty="0" smtClean="0">
              <a:latin typeface="Times New Roman" panose="02020603050405020304" pitchFamily="18" charset="0"/>
              <a:cs typeface="Times New Roman" panose="02020603050405020304" pitchFamily="18" charset="0"/>
            </a:endParaRPr>
          </a:p>
          <a:p>
            <a:pPr algn="just"/>
            <a:endParaRPr lang="id-ID" sz="2800" u="sng" dirty="0">
              <a:latin typeface="Times New Roman" panose="02020603050405020304" pitchFamily="18" charset="0"/>
              <a:cs typeface="Times New Roman" panose="02020603050405020304" pitchFamily="18" charset="0"/>
            </a:endParaRPr>
          </a:p>
          <a:p>
            <a:pPr algn="just"/>
            <a:r>
              <a:rPr lang="id-ID" sz="2800" u="sng" dirty="0" smtClean="0">
                <a:latin typeface="Times New Roman" panose="02020603050405020304" pitchFamily="18" charset="0"/>
                <a:cs typeface="Times New Roman" panose="02020603050405020304" pitchFamily="18" charset="0"/>
              </a:rPr>
              <a:t>Indonesia menganut </a:t>
            </a:r>
            <a:r>
              <a:rPr lang="id-ID" sz="2800" b="1" u="sng" dirty="0" smtClean="0">
                <a:latin typeface="Times New Roman" panose="02020603050405020304" pitchFamily="18" charset="0"/>
                <a:cs typeface="Times New Roman" panose="02020603050405020304" pitchFamily="18" charset="0"/>
              </a:rPr>
              <a:t>Sistem</a:t>
            </a:r>
            <a:r>
              <a:rPr lang="id-ID" sz="2800" b="1" i="1" u="sng" dirty="0" smtClean="0">
                <a:latin typeface="Times New Roman" panose="02020603050405020304" pitchFamily="18" charset="0"/>
                <a:cs typeface="Times New Roman" panose="02020603050405020304" pitchFamily="18" charset="0"/>
              </a:rPr>
              <a:t> First to File</a:t>
            </a:r>
            <a:endParaRPr lang="id-ID" sz="2800" u="sng"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7941607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d-ID" sz="4800" dirty="0" smtClean="0"/>
              <a:t>FUNGSI PATEN</a:t>
            </a:r>
            <a:endParaRPr lang="id-ID" sz="4800" dirty="0"/>
          </a:p>
        </p:txBody>
      </p:sp>
      <p:sp>
        <p:nvSpPr>
          <p:cNvPr id="3" name="Content Placeholder 2"/>
          <p:cNvSpPr txBox="1">
            <a:spLocks/>
          </p:cNvSpPr>
          <p:nvPr/>
        </p:nvSpPr>
        <p:spPr>
          <a:xfrm>
            <a:off x="304798" y="2391162"/>
            <a:ext cx="11155680" cy="402336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marL="546100" indent="-546100">
              <a:spcBef>
                <a:spcPts val="0"/>
              </a:spcBef>
              <a:spcAft>
                <a:spcPts val="1200"/>
              </a:spcAft>
              <a:defRPr/>
            </a:pPr>
            <a:r>
              <a:rPr lang="id-ID" sz="3600" dirty="0" smtClean="0">
                <a:latin typeface="Times New Roman" panose="02020603050405020304" pitchFamily="18" charset="0"/>
                <a:cs typeface="Times New Roman" panose="02020603050405020304" pitchFamily="18" charset="0"/>
              </a:rPr>
              <a:t>Paten memberikan insentif kepada individu dengan menawarkan pengakuan untuk kreativitas mereka dan imbalan materi untuk penemuan berharga mereka.</a:t>
            </a:r>
          </a:p>
          <a:p>
            <a:pPr marL="546100" indent="-546100">
              <a:spcBef>
                <a:spcPts val="0"/>
              </a:spcBef>
              <a:spcAft>
                <a:spcPts val="1200"/>
              </a:spcAft>
              <a:defRPr/>
            </a:pPr>
            <a:r>
              <a:rPr lang="id-ID" sz="3600" dirty="0" smtClean="0">
                <a:latin typeface="Times New Roman" panose="02020603050405020304" pitchFamily="18" charset="0"/>
                <a:cs typeface="Times New Roman" panose="02020603050405020304" pitchFamily="18" charset="0"/>
              </a:rPr>
              <a:t>Insentif ini mendorong inovasi, yang menjamin bahwa kualitas hidup manusia terus ditingkatkan</a:t>
            </a:r>
          </a:p>
          <a:p>
            <a:pPr marL="546100" indent="-546100">
              <a:spcBef>
                <a:spcPts val="0"/>
              </a:spcBef>
              <a:spcAft>
                <a:spcPts val="1200"/>
              </a:spcAft>
              <a:defRPr/>
            </a:pPr>
            <a:r>
              <a:rPr lang="id-ID" sz="3600" dirty="0" smtClean="0">
                <a:latin typeface="Times New Roman" panose="02020603050405020304" pitchFamily="18" charset="0"/>
                <a:cs typeface="Times New Roman" panose="02020603050405020304" pitchFamily="18" charset="0"/>
              </a:rPr>
              <a:t>Melindungi inventor dari pihak yang tidak berhak untuk menggunakan invensi-nya</a:t>
            </a:r>
            <a:endParaRPr lang="id-ID"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7390147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RINGKASAN PERLINDUNGAN</a:t>
            </a:r>
            <a:endParaRPr lang="id-ID" dirty="0"/>
          </a:p>
        </p:txBody>
      </p:sp>
      <p:graphicFrame>
        <p:nvGraphicFramePr>
          <p:cNvPr id="4" name="Content Placeholder 4"/>
          <p:cNvGraphicFramePr>
            <a:graphicFrameLocks/>
          </p:cNvGraphicFramePr>
          <p:nvPr>
            <p:extLst>
              <p:ext uri="{D42A27DB-BD31-4B8C-83A1-F6EECF244321}">
                <p14:modId xmlns:p14="http://schemas.microsoft.com/office/powerpoint/2010/main" val="2060450711"/>
              </p:ext>
            </p:extLst>
          </p:nvPr>
        </p:nvGraphicFramePr>
        <p:xfrm>
          <a:off x="64169" y="1652342"/>
          <a:ext cx="12031580" cy="5356309"/>
        </p:xfrm>
        <a:graphic>
          <a:graphicData uri="http://schemas.openxmlformats.org/drawingml/2006/table">
            <a:tbl>
              <a:tblPr/>
              <a:tblGrid>
                <a:gridCol w="673768"/>
                <a:gridCol w="1138989"/>
                <a:gridCol w="1957137"/>
                <a:gridCol w="3015916"/>
                <a:gridCol w="2808516"/>
                <a:gridCol w="2437254"/>
              </a:tblGrid>
              <a:tr h="663914">
                <a:tc>
                  <a:txBody>
                    <a:bodyPr/>
                    <a:lstStyle/>
                    <a:p>
                      <a:pPr algn="ctr" fontAlgn="t"/>
                      <a:r>
                        <a:rPr lang="id-ID" sz="2000" b="1" dirty="0" smtClean="0">
                          <a:solidFill>
                            <a:schemeClr val="bg1"/>
                          </a:solidFill>
                          <a:effectLst/>
                          <a:latin typeface="Times New Roman" panose="02020603050405020304" pitchFamily="18" charset="0"/>
                          <a:cs typeface="Times New Roman" panose="02020603050405020304" pitchFamily="18" charset="0"/>
                        </a:rPr>
                        <a:t>NO</a:t>
                      </a:r>
                      <a:endParaRPr lang="id-ID" sz="2000" b="1" dirty="0">
                        <a:solidFill>
                          <a:schemeClr val="bg1"/>
                        </a:solidFill>
                        <a:effectLst/>
                        <a:latin typeface="Times New Roman" panose="02020603050405020304" pitchFamily="18" charset="0"/>
                        <a:cs typeface="Times New Roman" panose="02020603050405020304" pitchFamily="18" charset="0"/>
                      </a:endParaRPr>
                    </a:p>
                  </a:txBody>
                  <a:tcPr marL="65374" marR="65374" marT="30802" marB="30802"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C0C0C0"/>
                    </a:solidFill>
                  </a:tcPr>
                </a:tc>
                <a:tc>
                  <a:txBody>
                    <a:bodyPr/>
                    <a:lstStyle/>
                    <a:p>
                      <a:pPr algn="ctr" fontAlgn="t"/>
                      <a:r>
                        <a:rPr lang="id-ID" sz="2000" b="1" dirty="0">
                          <a:solidFill>
                            <a:schemeClr val="bg1"/>
                          </a:solidFill>
                          <a:effectLst/>
                          <a:latin typeface="Times New Roman" panose="02020603050405020304" pitchFamily="18" charset="0"/>
                          <a:cs typeface="Times New Roman" panose="02020603050405020304" pitchFamily="18" charset="0"/>
                        </a:rPr>
                        <a:t>JENIS </a:t>
                      </a:r>
                      <a:endParaRPr lang="id-ID" sz="2000" b="1" dirty="0" smtClean="0">
                        <a:solidFill>
                          <a:schemeClr val="bg1"/>
                        </a:solidFill>
                        <a:effectLst/>
                        <a:latin typeface="Times New Roman" panose="02020603050405020304" pitchFamily="18" charset="0"/>
                        <a:cs typeface="Times New Roman" panose="02020603050405020304" pitchFamily="18" charset="0"/>
                      </a:endParaRPr>
                    </a:p>
                    <a:p>
                      <a:pPr algn="ctr" fontAlgn="t"/>
                      <a:r>
                        <a:rPr lang="id-ID" sz="2000" b="1" dirty="0" smtClean="0">
                          <a:solidFill>
                            <a:schemeClr val="bg1"/>
                          </a:solidFill>
                          <a:effectLst/>
                          <a:latin typeface="Times New Roman" panose="02020603050405020304" pitchFamily="18" charset="0"/>
                          <a:cs typeface="Times New Roman" panose="02020603050405020304" pitchFamily="18" charset="0"/>
                        </a:rPr>
                        <a:t>HKI</a:t>
                      </a:r>
                      <a:endParaRPr lang="id-ID" sz="2000" b="1" dirty="0">
                        <a:solidFill>
                          <a:schemeClr val="bg1"/>
                        </a:solidFill>
                        <a:effectLst/>
                        <a:latin typeface="Times New Roman" panose="02020603050405020304" pitchFamily="18" charset="0"/>
                        <a:cs typeface="Times New Roman" panose="02020603050405020304" pitchFamily="18" charset="0"/>
                      </a:endParaRPr>
                    </a:p>
                  </a:txBody>
                  <a:tcPr marL="65374" marR="65374" marT="30802" marB="30802"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C0C0C0"/>
                    </a:solidFill>
                  </a:tcPr>
                </a:tc>
                <a:tc>
                  <a:txBody>
                    <a:bodyPr/>
                    <a:lstStyle/>
                    <a:p>
                      <a:pPr algn="ctr" fontAlgn="t"/>
                      <a:r>
                        <a:rPr lang="id-ID" sz="2000" b="1" dirty="0" smtClean="0">
                          <a:solidFill>
                            <a:schemeClr val="bg1"/>
                          </a:solidFill>
                          <a:effectLst/>
                          <a:latin typeface="Times New Roman" panose="02020603050405020304" pitchFamily="18" charset="0"/>
                          <a:cs typeface="Times New Roman" panose="02020603050405020304" pitchFamily="18" charset="0"/>
                        </a:rPr>
                        <a:t>PERATURAN</a:t>
                      </a:r>
                      <a:endParaRPr lang="id-ID" sz="2000" b="1" dirty="0">
                        <a:solidFill>
                          <a:schemeClr val="bg1"/>
                        </a:solidFill>
                        <a:effectLst/>
                        <a:latin typeface="Times New Roman" panose="02020603050405020304" pitchFamily="18" charset="0"/>
                        <a:cs typeface="Times New Roman" panose="02020603050405020304" pitchFamily="18" charset="0"/>
                      </a:endParaRPr>
                    </a:p>
                  </a:txBody>
                  <a:tcPr marL="65374" marR="65374" marT="30802" marB="30802"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C0C0C0"/>
                    </a:solidFill>
                  </a:tcPr>
                </a:tc>
                <a:tc>
                  <a:txBody>
                    <a:bodyPr/>
                    <a:lstStyle/>
                    <a:p>
                      <a:pPr algn="ctr" fontAlgn="t"/>
                      <a:r>
                        <a:rPr lang="id-ID" sz="2000" b="1" dirty="0">
                          <a:solidFill>
                            <a:schemeClr val="bg1"/>
                          </a:solidFill>
                          <a:effectLst/>
                          <a:latin typeface="Times New Roman" panose="02020603050405020304" pitchFamily="18" charset="0"/>
                          <a:cs typeface="Times New Roman" panose="02020603050405020304" pitchFamily="18" charset="0"/>
                        </a:rPr>
                        <a:t>OBJEK </a:t>
                      </a:r>
                      <a:endParaRPr lang="id-ID" sz="2000" b="1" dirty="0" smtClean="0">
                        <a:solidFill>
                          <a:schemeClr val="bg1"/>
                        </a:solidFill>
                        <a:effectLst/>
                        <a:latin typeface="Times New Roman" panose="02020603050405020304" pitchFamily="18" charset="0"/>
                        <a:cs typeface="Times New Roman" panose="02020603050405020304" pitchFamily="18" charset="0"/>
                      </a:endParaRPr>
                    </a:p>
                    <a:p>
                      <a:pPr algn="ctr" fontAlgn="t"/>
                      <a:r>
                        <a:rPr lang="id-ID" sz="2000" b="1" dirty="0" smtClean="0">
                          <a:solidFill>
                            <a:schemeClr val="bg1"/>
                          </a:solidFill>
                          <a:effectLst/>
                          <a:latin typeface="Times New Roman" panose="02020603050405020304" pitchFamily="18" charset="0"/>
                          <a:cs typeface="Times New Roman" panose="02020603050405020304" pitchFamily="18" charset="0"/>
                        </a:rPr>
                        <a:t>PERLINDUNGAN</a:t>
                      </a:r>
                      <a:endParaRPr lang="id-ID" sz="2000" b="1" dirty="0">
                        <a:solidFill>
                          <a:schemeClr val="bg1"/>
                        </a:solidFill>
                        <a:effectLst/>
                        <a:latin typeface="Times New Roman" panose="02020603050405020304" pitchFamily="18" charset="0"/>
                        <a:cs typeface="Times New Roman" panose="02020603050405020304" pitchFamily="18" charset="0"/>
                      </a:endParaRPr>
                    </a:p>
                  </a:txBody>
                  <a:tcPr marL="65374" marR="65374" marT="30802" marB="30802"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C0C0C0"/>
                    </a:solidFill>
                  </a:tcPr>
                </a:tc>
                <a:tc>
                  <a:txBody>
                    <a:bodyPr/>
                    <a:lstStyle/>
                    <a:p>
                      <a:pPr algn="ctr" fontAlgn="t"/>
                      <a:r>
                        <a:rPr lang="id-ID" sz="2000" b="1" dirty="0">
                          <a:solidFill>
                            <a:schemeClr val="bg1"/>
                          </a:solidFill>
                          <a:effectLst/>
                          <a:latin typeface="Times New Roman" panose="02020603050405020304" pitchFamily="18" charset="0"/>
                          <a:cs typeface="Times New Roman" panose="02020603050405020304" pitchFamily="18" charset="0"/>
                        </a:rPr>
                        <a:t>MASA </a:t>
                      </a:r>
                      <a:endParaRPr lang="id-ID" sz="2000" b="1" dirty="0" smtClean="0">
                        <a:solidFill>
                          <a:schemeClr val="bg1"/>
                        </a:solidFill>
                        <a:effectLst/>
                        <a:latin typeface="Times New Roman" panose="02020603050405020304" pitchFamily="18" charset="0"/>
                        <a:cs typeface="Times New Roman" panose="02020603050405020304" pitchFamily="18" charset="0"/>
                      </a:endParaRPr>
                    </a:p>
                    <a:p>
                      <a:pPr algn="ctr" fontAlgn="t"/>
                      <a:r>
                        <a:rPr lang="id-ID" sz="2000" b="1" dirty="0" smtClean="0">
                          <a:solidFill>
                            <a:schemeClr val="bg1"/>
                          </a:solidFill>
                          <a:effectLst/>
                          <a:latin typeface="Times New Roman" panose="02020603050405020304" pitchFamily="18" charset="0"/>
                          <a:cs typeface="Times New Roman" panose="02020603050405020304" pitchFamily="18" charset="0"/>
                        </a:rPr>
                        <a:t>PERLINDUNGAN</a:t>
                      </a:r>
                      <a:endParaRPr lang="id-ID" sz="2000" b="1" dirty="0">
                        <a:solidFill>
                          <a:schemeClr val="bg1"/>
                        </a:solidFill>
                        <a:effectLst/>
                        <a:latin typeface="Times New Roman" panose="02020603050405020304" pitchFamily="18" charset="0"/>
                        <a:cs typeface="Times New Roman" panose="02020603050405020304" pitchFamily="18" charset="0"/>
                      </a:endParaRPr>
                    </a:p>
                  </a:txBody>
                  <a:tcPr marL="65374" marR="65374" marT="30802" marB="30802"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C0C0C0"/>
                    </a:solidFill>
                  </a:tcPr>
                </a:tc>
                <a:tc>
                  <a:txBody>
                    <a:bodyPr/>
                    <a:lstStyle/>
                    <a:p>
                      <a:pPr algn="ctr" fontAlgn="t"/>
                      <a:r>
                        <a:rPr lang="id-ID" sz="2000" b="1" dirty="0" smtClean="0">
                          <a:solidFill>
                            <a:schemeClr val="bg1"/>
                          </a:solidFill>
                          <a:effectLst/>
                          <a:latin typeface="Times New Roman" panose="02020603050405020304" pitchFamily="18" charset="0"/>
                          <a:cs typeface="Times New Roman" panose="02020603050405020304" pitchFamily="18" charset="0"/>
                        </a:rPr>
                        <a:t>KETERANGAN</a:t>
                      </a:r>
                      <a:endParaRPr lang="id-ID" sz="2000" b="1" dirty="0">
                        <a:solidFill>
                          <a:schemeClr val="bg1"/>
                        </a:solidFill>
                        <a:effectLst/>
                        <a:latin typeface="Times New Roman" panose="02020603050405020304" pitchFamily="18" charset="0"/>
                        <a:cs typeface="Times New Roman" panose="02020603050405020304" pitchFamily="18" charset="0"/>
                      </a:endParaRPr>
                    </a:p>
                  </a:txBody>
                  <a:tcPr marL="65374" marR="65374" marT="30802" marB="30802"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C0C0C0"/>
                    </a:solidFill>
                  </a:tcPr>
                </a:tc>
              </a:tr>
              <a:tr h="1025149">
                <a:tc>
                  <a:txBody>
                    <a:bodyPr/>
                    <a:lstStyle/>
                    <a:p>
                      <a:pPr algn="ctr" fontAlgn="t"/>
                      <a:r>
                        <a:rPr lang="id-ID" sz="2000" dirty="0">
                          <a:solidFill>
                            <a:schemeClr val="tx1"/>
                          </a:solidFill>
                          <a:effectLst/>
                          <a:latin typeface="Times New Roman" panose="02020603050405020304" pitchFamily="18" charset="0"/>
                          <a:cs typeface="Times New Roman" panose="02020603050405020304" pitchFamily="18" charset="0"/>
                        </a:rPr>
                        <a:t>1</a:t>
                      </a:r>
                      <a:r>
                        <a:rPr lang="id-ID" sz="2000" dirty="0" smtClean="0">
                          <a:solidFill>
                            <a:schemeClr val="tx1"/>
                          </a:solidFill>
                          <a:effectLst/>
                          <a:latin typeface="Times New Roman" panose="02020603050405020304" pitchFamily="18" charset="0"/>
                          <a:cs typeface="Times New Roman" panose="02020603050405020304" pitchFamily="18" charset="0"/>
                        </a:rPr>
                        <a:t>.</a:t>
                      </a:r>
                      <a:endParaRPr lang="id-ID" sz="2000" dirty="0">
                        <a:solidFill>
                          <a:schemeClr val="tx1"/>
                        </a:solidFill>
                        <a:effectLst/>
                        <a:latin typeface="Times New Roman" panose="02020603050405020304" pitchFamily="18" charset="0"/>
                        <a:cs typeface="Times New Roman" panose="02020603050405020304" pitchFamily="18" charset="0"/>
                      </a:endParaRPr>
                    </a:p>
                  </a:txBody>
                  <a:tcPr marL="65374" marR="65374" marT="30802" marB="30802"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fontAlgn="t"/>
                      <a:r>
                        <a:rPr lang="id-ID" sz="2000" dirty="0" smtClean="0">
                          <a:solidFill>
                            <a:schemeClr val="tx1"/>
                          </a:solidFill>
                          <a:effectLst/>
                          <a:latin typeface="Times New Roman" panose="02020603050405020304" pitchFamily="18" charset="0"/>
                          <a:cs typeface="Times New Roman" panose="02020603050405020304" pitchFamily="18" charset="0"/>
                        </a:rPr>
                        <a:t>Cipta</a:t>
                      </a:r>
                      <a:endParaRPr lang="id-ID" sz="2000" dirty="0">
                        <a:solidFill>
                          <a:schemeClr val="tx1"/>
                        </a:solidFill>
                        <a:effectLst/>
                        <a:latin typeface="Times New Roman" panose="02020603050405020304" pitchFamily="18" charset="0"/>
                        <a:cs typeface="Times New Roman" panose="02020603050405020304" pitchFamily="18" charset="0"/>
                      </a:endParaRPr>
                    </a:p>
                  </a:txBody>
                  <a:tcPr marL="65374" marR="65374" marT="30802" marB="30802"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fontAlgn="t"/>
                      <a:r>
                        <a:rPr lang="id-ID" sz="2000" dirty="0">
                          <a:solidFill>
                            <a:schemeClr val="tx1"/>
                          </a:solidFill>
                          <a:effectLst/>
                          <a:latin typeface="Times New Roman" panose="02020603050405020304" pitchFamily="18" charset="0"/>
                          <a:cs typeface="Times New Roman" panose="02020603050405020304" pitchFamily="18" charset="0"/>
                        </a:rPr>
                        <a:t>UU No. </a:t>
                      </a:r>
                      <a:r>
                        <a:rPr lang="id-ID" sz="2000" dirty="0" smtClean="0">
                          <a:solidFill>
                            <a:schemeClr val="tx1"/>
                          </a:solidFill>
                          <a:effectLst/>
                          <a:latin typeface="Times New Roman" panose="02020603050405020304" pitchFamily="18" charset="0"/>
                          <a:cs typeface="Times New Roman" panose="02020603050405020304" pitchFamily="18" charset="0"/>
                        </a:rPr>
                        <a:t>28/2014</a:t>
                      </a:r>
                      <a:endParaRPr lang="id-ID" sz="2000" dirty="0">
                        <a:solidFill>
                          <a:schemeClr val="tx1"/>
                        </a:solidFill>
                        <a:effectLst/>
                        <a:latin typeface="Times New Roman" panose="02020603050405020304" pitchFamily="18" charset="0"/>
                        <a:cs typeface="Times New Roman" panose="02020603050405020304" pitchFamily="18" charset="0"/>
                      </a:endParaRPr>
                    </a:p>
                  </a:txBody>
                  <a:tcPr marL="65374" marR="65374" marT="30802" marB="30802"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l" fontAlgn="t"/>
                      <a:r>
                        <a:rPr lang="id-ID" sz="2000" dirty="0">
                          <a:solidFill>
                            <a:schemeClr val="tx1"/>
                          </a:solidFill>
                          <a:effectLst/>
                          <a:latin typeface="Times New Roman" panose="02020603050405020304" pitchFamily="18" charset="0"/>
                          <a:cs typeface="Times New Roman" panose="02020603050405020304" pitchFamily="18" charset="0"/>
                        </a:rPr>
                        <a:t>Atas karya/ciptaan </a:t>
                      </a:r>
                      <a:r>
                        <a:rPr lang="id-ID" sz="2000" dirty="0" smtClean="0">
                          <a:solidFill>
                            <a:schemeClr val="tx1"/>
                          </a:solidFill>
                          <a:effectLst/>
                          <a:latin typeface="Times New Roman" panose="02020603050405020304" pitchFamily="18" charset="0"/>
                          <a:cs typeface="Times New Roman" panose="02020603050405020304" pitchFamily="18" charset="0"/>
                        </a:rPr>
                        <a:t>dibidang ilmu</a:t>
                      </a:r>
                      <a:r>
                        <a:rPr lang="id-ID" sz="2000" dirty="0">
                          <a:solidFill>
                            <a:schemeClr val="tx1"/>
                          </a:solidFill>
                          <a:effectLst/>
                          <a:latin typeface="Times New Roman" panose="02020603050405020304" pitchFamily="18" charset="0"/>
                          <a:cs typeface="Times New Roman" panose="02020603050405020304" pitchFamily="18" charset="0"/>
                        </a:rPr>
                        <a:t> pengetahuan, seni atau </a:t>
                      </a:r>
                      <a:r>
                        <a:rPr lang="id-ID" sz="2000" dirty="0" smtClean="0">
                          <a:solidFill>
                            <a:schemeClr val="tx1"/>
                          </a:solidFill>
                          <a:effectLst/>
                          <a:latin typeface="Times New Roman" panose="02020603050405020304" pitchFamily="18" charset="0"/>
                          <a:cs typeface="Times New Roman" panose="02020603050405020304" pitchFamily="18" charset="0"/>
                        </a:rPr>
                        <a:t>      sastra</a:t>
                      </a:r>
                      <a:endParaRPr lang="id-ID" sz="2000" dirty="0">
                        <a:solidFill>
                          <a:schemeClr val="tx1"/>
                        </a:solidFill>
                        <a:effectLst/>
                        <a:latin typeface="Times New Roman" panose="02020603050405020304" pitchFamily="18" charset="0"/>
                        <a:cs typeface="Times New Roman" panose="02020603050405020304" pitchFamily="18" charset="0"/>
                      </a:endParaRPr>
                    </a:p>
                  </a:txBody>
                  <a:tcPr marL="65374" marR="65374" marT="30802" marB="30802"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l" fontAlgn="t"/>
                      <a:r>
                        <a:rPr lang="pt-BR" sz="2000" dirty="0">
                          <a:solidFill>
                            <a:schemeClr val="tx1"/>
                          </a:solidFill>
                          <a:effectLst/>
                          <a:latin typeface="Times New Roman" panose="02020603050405020304" pitchFamily="18" charset="0"/>
                          <a:cs typeface="Times New Roman" panose="02020603050405020304" pitchFamily="18" charset="0"/>
                        </a:rPr>
                        <a:t>Seumur </a:t>
                      </a:r>
                      <a:r>
                        <a:rPr lang="pt-BR" sz="2000" dirty="0" smtClean="0">
                          <a:solidFill>
                            <a:schemeClr val="tx1"/>
                          </a:solidFill>
                          <a:effectLst/>
                          <a:latin typeface="Times New Roman" panose="02020603050405020304" pitchFamily="18" charset="0"/>
                          <a:cs typeface="Times New Roman" panose="02020603050405020304" pitchFamily="18" charset="0"/>
                        </a:rPr>
                        <a:t>hidup</a:t>
                      </a:r>
                      <a:r>
                        <a:rPr lang="id-ID" sz="2000" dirty="0" smtClean="0">
                          <a:solidFill>
                            <a:schemeClr val="tx1"/>
                          </a:solidFill>
                          <a:effectLst/>
                          <a:latin typeface="Times New Roman" panose="02020603050405020304" pitchFamily="18" charset="0"/>
                          <a:cs typeface="Times New Roman" panose="02020603050405020304" pitchFamily="18" charset="0"/>
                        </a:rPr>
                        <a:t> </a:t>
                      </a:r>
                      <a:r>
                        <a:rPr lang="pt-BR" sz="2000" dirty="0" smtClean="0">
                          <a:solidFill>
                            <a:schemeClr val="tx1"/>
                          </a:solidFill>
                          <a:effectLst/>
                          <a:latin typeface="Times New Roman" panose="02020603050405020304" pitchFamily="18" charset="0"/>
                          <a:cs typeface="Times New Roman" panose="02020603050405020304" pitchFamily="18" charset="0"/>
                        </a:rPr>
                        <a:t>pencipta</a:t>
                      </a:r>
                      <a:r>
                        <a:rPr lang="id-ID" sz="2000" baseline="0" dirty="0" smtClean="0">
                          <a:solidFill>
                            <a:schemeClr val="tx1"/>
                          </a:solidFill>
                          <a:effectLst/>
                          <a:latin typeface="Times New Roman" panose="02020603050405020304" pitchFamily="18" charset="0"/>
                          <a:cs typeface="Times New Roman" panose="02020603050405020304" pitchFamily="18" charset="0"/>
                        </a:rPr>
                        <a:t> </a:t>
                      </a:r>
                      <a:r>
                        <a:rPr lang="pt-BR" sz="2000" dirty="0" smtClean="0">
                          <a:solidFill>
                            <a:schemeClr val="tx1"/>
                          </a:solidFill>
                          <a:effectLst/>
                          <a:latin typeface="Times New Roman" panose="02020603050405020304" pitchFamily="18" charset="0"/>
                          <a:cs typeface="Times New Roman" panose="02020603050405020304" pitchFamily="18" charset="0"/>
                        </a:rPr>
                        <a:t>ditambah</a:t>
                      </a:r>
                      <a:r>
                        <a:rPr lang="pt-BR" sz="2000" dirty="0">
                          <a:solidFill>
                            <a:schemeClr val="tx1"/>
                          </a:solidFill>
                          <a:effectLst/>
                          <a:latin typeface="Times New Roman" panose="02020603050405020304" pitchFamily="18" charset="0"/>
                          <a:cs typeface="Times New Roman" panose="02020603050405020304" pitchFamily="18" charset="0"/>
                        </a:rPr>
                        <a:t> 50</a:t>
                      </a:r>
                      <a:br>
                        <a:rPr lang="pt-BR" sz="2000" dirty="0">
                          <a:solidFill>
                            <a:schemeClr val="tx1"/>
                          </a:solidFill>
                          <a:effectLst/>
                          <a:latin typeface="Times New Roman" panose="02020603050405020304" pitchFamily="18" charset="0"/>
                          <a:cs typeface="Times New Roman" panose="02020603050405020304" pitchFamily="18" charset="0"/>
                        </a:rPr>
                      </a:br>
                      <a:endParaRPr lang="pt-BR" sz="2000" dirty="0">
                        <a:solidFill>
                          <a:schemeClr val="tx1"/>
                        </a:solidFill>
                        <a:effectLst/>
                        <a:latin typeface="Times New Roman" panose="02020603050405020304" pitchFamily="18" charset="0"/>
                        <a:cs typeface="Times New Roman" panose="02020603050405020304" pitchFamily="18" charset="0"/>
                      </a:endParaRPr>
                    </a:p>
                  </a:txBody>
                  <a:tcPr marL="65374" marR="65374" marT="30802" marB="30802"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l" fontAlgn="t"/>
                      <a:r>
                        <a:rPr lang="id-ID" sz="2000" dirty="0">
                          <a:solidFill>
                            <a:schemeClr val="tx1"/>
                          </a:solidFill>
                          <a:effectLst/>
                          <a:latin typeface="Times New Roman" panose="02020603050405020304" pitchFamily="18" charset="0"/>
                          <a:cs typeface="Times New Roman" panose="02020603050405020304" pitchFamily="18" charset="0"/>
                        </a:rPr>
                        <a:t>Bersifat ekslusif  </a:t>
                      </a:r>
                      <a:r>
                        <a:rPr lang="id-ID" sz="2000" dirty="0" smtClean="0">
                          <a:solidFill>
                            <a:schemeClr val="tx1"/>
                          </a:solidFill>
                          <a:effectLst/>
                          <a:latin typeface="Times New Roman" panose="02020603050405020304" pitchFamily="18" charset="0"/>
                          <a:cs typeface="Times New Roman" panose="02020603050405020304" pitchFamily="18" charset="0"/>
                        </a:rPr>
                        <a:t>&amp; pendaftaran</a:t>
                      </a:r>
                      <a:r>
                        <a:rPr lang="id-ID" sz="2000" baseline="0" dirty="0" smtClean="0">
                          <a:solidFill>
                            <a:schemeClr val="tx1"/>
                          </a:solidFill>
                          <a:effectLst/>
                          <a:latin typeface="Times New Roman" panose="02020603050405020304" pitchFamily="18" charset="0"/>
                          <a:cs typeface="Times New Roman" panose="02020603050405020304" pitchFamily="18" charset="0"/>
                        </a:rPr>
                        <a:t> </a:t>
                      </a:r>
                      <a:r>
                        <a:rPr lang="id-ID" sz="2000" dirty="0" smtClean="0">
                          <a:solidFill>
                            <a:schemeClr val="tx1"/>
                          </a:solidFill>
                          <a:effectLst/>
                          <a:latin typeface="Times New Roman" panose="02020603050405020304" pitchFamily="18" charset="0"/>
                          <a:cs typeface="Times New Roman" panose="02020603050405020304" pitchFamily="18" charset="0"/>
                        </a:rPr>
                        <a:t>tidak</a:t>
                      </a:r>
                      <a:r>
                        <a:rPr lang="id-ID" sz="2000" dirty="0">
                          <a:solidFill>
                            <a:schemeClr val="tx1"/>
                          </a:solidFill>
                          <a:effectLst/>
                          <a:latin typeface="Times New Roman" panose="02020603050405020304" pitchFamily="18" charset="0"/>
                          <a:cs typeface="Times New Roman" panose="02020603050405020304" pitchFamily="18" charset="0"/>
                        </a:rPr>
                        <a:t> </a:t>
                      </a:r>
                      <a:r>
                        <a:rPr lang="id-ID" sz="2000" dirty="0" smtClean="0">
                          <a:solidFill>
                            <a:schemeClr val="tx1"/>
                          </a:solidFill>
                          <a:effectLst/>
                          <a:latin typeface="Times New Roman" panose="02020603050405020304" pitchFamily="18" charset="0"/>
                          <a:cs typeface="Times New Roman" panose="02020603050405020304" pitchFamily="18" charset="0"/>
                        </a:rPr>
                        <a:t>diharuskan</a:t>
                      </a:r>
                      <a:endParaRPr lang="id-ID" sz="2000" dirty="0">
                        <a:solidFill>
                          <a:schemeClr val="tx1"/>
                        </a:solidFill>
                        <a:effectLst/>
                        <a:latin typeface="Times New Roman" panose="02020603050405020304" pitchFamily="18" charset="0"/>
                        <a:cs typeface="Times New Roman" panose="02020603050405020304" pitchFamily="18" charset="0"/>
                      </a:endParaRPr>
                    </a:p>
                  </a:txBody>
                  <a:tcPr marL="65374" marR="65374" marT="30802" marB="30802"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r>
              <a:tr h="1354003">
                <a:tc>
                  <a:txBody>
                    <a:bodyPr/>
                    <a:lstStyle/>
                    <a:p>
                      <a:pPr algn="ctr" fontAlgn="t"/>
                      <a:r>
                        <a:rPr lang="id-ID" sz="2000" dirty="0">
                          <a:solidFill>
                            <a:schemeClr val="tx1"/>
                          </a:solidFill>
                          <a:effectLst/>
                          <a:latin typeface="Times New Roman" panose="02020603050405020304" pitchFamily="18" charset="0"/>
                          <a:cs typeface="Times New Roman" panose="02020603050405020304" pitchFamily="18" charset="0"/>
                        </a:rPr>
                        <a:t>2</a:t>
                      </a:r>
                      <a:r>
                        <a:rPr lang="id-ID" sz="2000" dirty="0" smtClean="0">
                          <a:solidFill>
                            <a:schemeClr val="tx1"/>
                          </a:solidFill>
                          <a:effectLst/>
                          <a:latin typeface="Times New Roman" panose="02020603050405020304" pitchFamily="18" charset="0"/>
                          <a:cs typeface="Times New Roman" panose="02020603050405020304" pitchFamily="18" charset="0"/>
                        </a:rPr>
                        <a:t>.</a:t>
                      </a:r>
                      <a:endParaRPr lang="id-ID" sz="2000" dirty="0">
                        <a:solidFill>
                          <a:schemeClr val="tx1"/>
                        </a:solidFill>
                        <a:effectLst/>
                        <a:latin typeface="Times New Roman" panose="02020603050405020304" pitchFamily="18" charset="0"/>
                        <a:cs typeface="Times New Roman" panose="02020603050405020304" pitchFamily="18" charset="0"/>
                      </a:endParaRPr>
                    </a:p>
                  </a:txBody>
                  <a:tcPr marL="65374" marR="65374" marT="30802" marB="30802"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fontAlgn="t"/>
                      <a:r>
                        <a:rPr lang="id-ID" sz="2000" dirty="0">
                          <a:solidFill>
                            <a:schemeClr val="tx1"/>
                          </a:solidFill>
                          <a:effectLst/>
                          <a:latin typeface="Times New Roman" panose="02020603050405020304" pitchFamily="18" charset="0"/>
                          <a:cs typeface="Times New Roman" panose="02020603050405020304" pitchFamily="18" charset="0"/>
                        </a:rPr>
                        <a:t>Merek</a:t>
                      </a:r>
                      <a:br>
                        <a:rPr lang="id-ID" sz="2000" dirty="0">
                          <a:solidFill>
                            <a:schemeClr val="tx1"/>
                          </a:solidFill>
                          <a:effectLst/>
                          <a:latin typeface="Times New Roman" panose="02020603050405020304" pitchFamily="18" charset="0"/>
                          <a:cs typeface="Times New Roman" panose="02020603050405020304" pitchFamily="18" charset="0"/>
                        </a:rPr>
                      </a:br>
                      <a:endParaRPr lang="id-ID" sz="2000" dirty="0">
                        <a:solidFill>
                          <a:schemeClr val="tx1"/>
                        </a:solidFill>
                        <a:effectLst/>
                        <a:latin typeface="Times New Roman" panose="02020603050405020304" pitchFamily="18" charset="0"/>
                        <a:cs typeface="Times New Roman" panose="02020603050405020304" pitchFamily="18" charset="0"/>
                      </a:endParaRPr>
                    </a:p>
                  </a:txBody>
                  <a:tcPr marL="65374" marR="65374" marT="30802" marB="30802"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fontAlgn="t"/>
                      <a:r>
                        <a:rPr lang="id-ID" sz="2000" dirty="0">
                          <a:solidFill>
                            <a:schemeClr val="tx1"/>
                          </a:solidFill>
                          <a:effectLst/>
                          <a:latin typeface="Times New Roman" panose="02020603050405020304" pitchFamily="18" charset="0"/>
                          <a:cs typeface="Times New Roman" panose="02020603050405020304" pitchFamily="18" charset="0"/>
                        </a:rPr>
                        <a:t>UU No. </a:t>
                      </a:r>
                      <a:r>
                        <a:rPr lang="id-ID" sz="2000" dirty="0" smtClean="0">
                          <a:solidFill>
                            <a:schemeClr val="tx1"/>
                          </a:solidFill>
                          <a:effectLst/>
                          <a:latin typeface="Times New Roman" panose="02020603050405020304" pitchFamily="18" charset="0"/>
                          <a:cs typeface="Times New Roman" panose="02020603050405020304" pitchFamily="18" charset="0"/>
                        </a:rPr>
                        <a:t>20/2016</a:t>
                      </a:r>
                      <a:r>
                        <a:rPr lang="id-ID" sz="2000" dirty="0">
                          <a:solidFill>
                            <a:schemeClr val="tx1"/>
                          </a:solidFill>
                          <a:effectLst/>
                          <a:latin typeface="Times New Roman" panose="02020603050405020304" pitchFamily="18" charset="0"/>
                          <a:cs typeface="Times New Roman" panose="02020603050405020304" pitchFamily="18" charset="0"/>
                        </a:rPr>
                        <a:t/>
                      </a:r>
                      <a:br>
                        <a:rPr lang="id-ID" sz="2000" dirty="0">
                          <a:solidFill>
                            <a:schemeClr val="tx1"/>
                          </a:solidFill>
                          <a:effectLst/>
                          <a:latin typeface="Times New Roman" panose="02020603050405020304" pitchFamily="18" charset="0"/>
                          <a:cs typeface="Times New Roman" panose="02020603050405020304" pitchFamily="18" charset="0"/>
                        </a:rPr>
                      </a:br>
                      <a:endParaRPr lang="id-ID" sz="2000" dirty="0">
                        <a:solidFill>
                          <a:schemeClr val="tx1"/>
                        </a:solidFill>
                        <a:effectLst/>
                        <a:latin typeface="Times New Roman" panose="02020603050405020304" pitchFamily="18" charset="0"/>
                        <a:cs typeface="Times New Roman" panose="02020603050405020304" pitchFamily="18" charset="0"/>
                      </a:endParaRPr>
                    </a:p>
                  </a:txBody>
                  <a:tcPr marL="65374" marR="65374" marT="30802" marB="30802"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id-ID" sz="2000" dirty="0" smtClean="0">
                          <a:solidFill>
                            <a:schemeClr val="tx1"/>
                          </a:solidFill>
                          <a:effectLst/>
                          <a:latin typeface="Times New Roman" panose="02020603050405020304" pitchFamily="18" charset="0"/>
                          <a:cs typeface="Times New Roman" panose="02020603050405020304" pitchFamily="18" charset="0"/>
                        </a:rPr>
                        <a:t>Tanda berupa  gambar, nama, kata,</a:t>
                      </a:r>
                      <a:r>
                        <a:rPr lang="id-ID" sz="2000" baseline="0" dirty="0" smtClean="0">
                          <a:solidFill>
                            <a:schemeClr val="tx1"/>
                          </a:solidFill>
                          <a:effectLst/>
                          <a:latin typeface="Times New Roman" panose="02020603050405020304" pitchFamily="18" charset="0"/>
                          <a:cs typeface="Times New Roman" panose="02020603050405020304" pitchFamily="18" charset="0"/>
                        </a:rPr>
                        <a:t> </a:t>
                      </a:r>
                      <a:r>
                        <a:rPr lang="id-ID" sz="2000" dirty="0" smtClean="0">
                          <a:solidFill>
                            <a:schemeClr val="tx1"/>
                          </a:solidFill>
                          <a:effectLst/>
                          <a:latin typeface="Times New Roman" panose="02020603050405020304" pitchFamily="18" charset="0"/>
                          <a:cs typeface="Times New Roman" panose="02020603050405020304" pitchFamily="18" charset="0"/>
                        </a:rPr>
                        <a:t>huruf-huruf, angka- angka,susunan warna atau kombinasinya</a:t>
                      </a:r>
                    </a:p>
                  </a:txBody>
                  <a:tcPr marL="65374" marR="65374" marT="30802" marB="30802"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l" fontAlgn="t"/>
                      <a:r>
                        <a:rPr lang="id-ID" sz="2000" dirty="0">
                          <a:solidFill>
                            <a:schemeClr val="tx1"/>
                          </a:solidFill>
                          <a:effectLst/>
                          <a:latin typeface="Times New Roman" panose="02020603050405020304" pitchFamily="18" charset="0"/>
                          <a:cs typeface="Times New Roman" panose="02020603050405020304" pitchFamily="18" charset="0"/>
                        </a:rPr>
                        <a:t>10 </a:t>
                      </a:r>
                      <a:r>
                        <a:rPr lang="id-ID" sz="2000" dirty="0" smtClean="0">
                          <a:solidFill>
                            <a:schemeClr val="tx1"/>
                          </a:solidFill>
                          <a:effectLst/>
                          <a:latin typeface="Times New Roman" panose="02020603050405020304" pitchFamily="18" charset="0"/>
                          <a:cs typeface="Times New Roman" panose="02020603050405020304" pitchFamily="18" charset="0"/>
                        </a:rPr>
                        <a:t>tahun</a:t>
                      </a:r>
                      <a:endParaRPr lang="id-ID" sz="2000" dirty="0">
                        <a:solidFill>
                          <a:schemeClr val="tx1"/>
                        </a:solidFill>
                        <a:effectLst/>
                        <a:latin typeface="Times New Roman" panose="02020603050405020304" pitchFamily="18" charset="0"/>
                        <a:cs typeface="Times New Roman" panose="02020603050405020304" pitchFamily="18" charset="0"/>
                      </a:endParaRPr>
                    </a:p>
                  </a:txBody>
                  <a:tcPr marL="65374" marR="65374" marT="30802" marB="30802"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l" fontAlgn="t"/>
                      <a:r>
                        <a:rPr lang="id-ID" sz="2000" dirty="0" smtClean="0">
                          <a:solidFill>
                            <a:schemeClr val="tx1"/>
                          </a:solidFill>
                          <a:effectLst/>
                          <a:latin typeface="Times New Roman" panose="02020603050405020304" pitchFamily="18" charset="0"/>
                          <a:cs typeface="Times New Roman" panose="02020603050405020304" pitchFamily="18" charset="0"/>
                        </a:rPr>
                        <a:t>Dapat</a:t>
                      </a:r>
                      <a:r>
                        <a:rPr lang="id-ID" sz="2000" baseline="0" dirty="0" smtClean="0">
                          <a:solidFill>
                            <a:schemeClr val="tx1"/>
                          </a:solidFill>
                          <a:effectLst/>
                          <a:latin typeface="Times New Roman" panose="02020603050405020304" pitchFamily="18" charset="0"/>
                          <a:cs typeface="Times New Roman" panose="02020603050405020304" pitchFamily="18" charset="0"/>
                        </a:rPr>
                        <a:t> </a:t>
                      </a:r>
                      <a:r>
                        <a:rPr lang="id-ID" sz="2000" dirty="0" smtClean="0">
                          <a:solidFill>
                            <a:schemeClr val="tx1"/>
                          </a:solidFill>
                          <a:effectLst/>
                          <a:latin typeface="Times New Roman" panose="02020603050405020304" pitchFamily="18" charset="0"/>
                          <a:cs typeface="Times New Roman" panose="02020603050405020304" pitchFamily="18" charset="0"/>
                        </a:rPr>
                        <a:t>diperpanjang</a:t>
                      </a:r>
                    </a:p>
                    <a:p>
                      <a:pPr algn="l" fontAlgn="t"/>
                      <a:r>
                        <a:rPr lang="id-ID" sz="2000" dirty="0" smtClean="0">
                          <a:solidFill>
                            <a:schemeClr val="tx1"/>
                          </a:solidFill>
                          <a:effectLst/>
                          <a:latin typeface="Times New Roman" panose="02020603050405020304" pitchFamily="18" charset="0"/>
                          <a:cs typeface="Times New Roman" panose="02020603050405020304" pitchFamily="18" charset="0"/>
                        </a:rPr>
                        <a:t>dan dikenakan biaya sesuai dengan PNBP</a:t>
                      </a:r>
                      <a:endParaRPr lang="id-ID" sz="2000" dirty="0">
                        <a:solidFill>
                          <a:schemeClr val="tx1"/>
                        </a:solidFill>
                        <a:effectLst/>
                        <a:latin typeface="Times New Roman" panose="02020603050405020304" pitchFamily="18" charset="0"/>
                        <a:cs typeface="Times New Roman" panose="02020603050405020304" pitchFamily="18" charset="0"/>
                      </a:endParaRPr>
                    </a:p>
                  </a:txBody>
                  <a:tcPr marL="65374" marR="65374" marT="30802" marB="30802"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r>
              <a:tr h="1025149">
                <a:tc rowSpan="2">
                  <a:txBody>
                    <a:bodyPr/>
                    <a:lstStyle/>
                    <a:p>
                      <a:pPr algn="ctr" fontAlgn="t"/>
                      <a:r>
                        <a:rPr lang="id-ID" sz="2000" dirty="0" smtClean="0">
                          <a:solidFill>
                            <a:schemeClr val="tx1"/>
                          </a:solidFill>
                          <a:effectLst/>
                          <a:latin typeface="Times New Roman" panose="02020603050405020304" pitchFamily="18" charset="0"/>
                          <a:cs typeface="Times New Roman" panose="02020603050405020304" pitchFamily="18" charset="0"/>
                        </a:rPr>
                        <a:t>3.</a:t>
                      </a:r>
                      <a:endParaRPr lang="id-ID" sz="2000" dirty="0">
                        <a:solidFill>
                          <a:schemeClr val="tx1"/>
                        </a:solidFill>
                        <a:effectLst/>
                        <a:latin typeface="Times New Roman" panose="02020603050405020304" pitchFamily="18" charset="0"/>
                        <a:cs typeface="Times New Roman" panose="02020603050405020304" pitchFamily="18" charset="0"/>
                      </a:endParaRPr>
                    </a:p>
                  </a:txBody>
                  <a:tcPr marL="65374" marR="65374" marT="30802" marB="30802"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rowSpan="2">
                  <a:txBody>
                    <a:bodyPr/>
                    <a:lstStyle/>
                    <a:p>
                      <a:pPr fontAlgn="t"/>
                      <a:r>
                        <a:rPr lang="id-ID" sz="2000">
                          <a:solidFill>
                            <a:schemeClr val="tx1"/>
                          </a:solidFill>
                          <a:effectLst/>
                          <a:latin typeface="Times New Roman" panose="02020603050405020304" pitchFamily="18" charset="0"/>
                          <a:cs typeface="Times New Roman" panose="02020603050405020304" pitchFamily="18" charset="0"/>
                        </a:rPr>
                        <a:t>Paten</a:t>
                      </a:r>
                      <a:br>
                        <a:rPr lang="id-ID" sz="2000">
                          <a:solidFill>
                            <a:schemeClr val="tx1"/>
                          </a:solidFill>
                          <a:effectLst/>
                          <a:latin typeface="Times New Roman" panose="02020603050405020304" pitchFamily="18" charset="0"/>
                          <a:cs typeface="Times New Roman" panose="02020603050405020304" pitchFamily="18" charset="0"/>
                        </a:rPr>
                      </a:br>
                      <a:endParaRPr lang="id-ID" sz="2000">
                        <a:solidFill>
                          <a:schemeClr val="tx1"/>
                        </a:solidFill>
                        <a:effectLst/>
                        <a:latin typeface="Times New Roman" panose="02020603050405020304" pitchFamily="18" charset="0"/>
                        <a:cs typeface="Times New Roman" panose="02020603050405020304" pitchFamily="18" charset="0"/>
                      </a:endParaRPr>
                    </a:p>
                  </a:txBody>
                  <a:tcPr marL="65374" marR="65374" marT="30802" marB="30802"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rowSpan="2">
                  <a:txBody>
                    <a:bodyPr/>
                    <a:lstStyle/>
                    <a:p>
                      <a:pPr fontAlgn="t"/>
                      <a:r>
                        <a:rPr lang="id-ID" sz="2000" dirty="0">
                          <a:solidFill>
                            <a:schemeClr val="tx1"/>
                          </a:solidFill>
                          <a:effectLst/>
                          <a:latin typeface="Times New Roman" panose="02020603050405020304" pitchFamily="18" charset="0"/>
                          <a:cs typeface="Times New Roman" panose="02020603050405020304" pitchFamily="18" charset="0"/>
                        </a:rPr>
                        <a:t>UU No. </a:t>
                      </a:r>
                      <a:r>
                        <a:rPr lang="id-ID" sz="2000" dirty="0" smtClean="0">
                          <a:solidFill>
                            <a:schemeClr val="tx1"/>
                          </a:solidFill>
                          <a:effectLst/>
                          <a:latin typeface="Times New Roman" panose="02020603050405020304" pitchFamily="18" charset="0"/>
                          <a:cs typeface="Times New Roman" panose="02020603050405020304" pitchFamily="18" charset="0"/>
                        </a:rPr>
                        <a:t>13/2016</a:t>
                      </a:r>
                      <a:r>
                        <a:rPr lang="id-ID" sz="2000" dirty="0">
                          <a:solidFill>
                            <a:schemeClr val="tx1"/>
                          </a:solidFill>
                          <a:effectLst/>
                          <a:latin typeface="Times New Roman" panose="02020603050405020304" pitchFamily="18" charset="0"/>
                          <a:cs typeface="Times New Roman" panose="02020603050405020304" pitchFamily="18" charset="0"/>
                        </a:rPr>
                        <a:t/>
                      </a:r>
                      <a:br>
                        <a:rPr lang="id-ID" sz="2000" dirty="0">
                          <a:solidFill>
                            <a:schemeClr val="tx1"/>
                          </a:solidFill>
                          <a:effectLst/>
                          <a:latin typeface="Times New Roman" panose="02020603050405020304" pitchFamily="18" charset="0"/>
                          <a:cs typeface="Times New Roman" panose="02020603050405020304" pitchFamily="18" charset="0"/>
                        </a:rPr>
                      </a:br>
                      <a:endParaRPr lang="id-ID" sz="2000" dirty="0">
                        <a:solidFill>
                          <a:schemeClr val="tx1"/>
                        </a:solidFill>
                        <a:effectLst/>
                        <a:latin typeface="Times New Roman" panose="02020603050405020304" pitchFamily="18" charset="0"/>
                        <a:cs typeface="Times New Roman" panose="02020603050405020304" pitchFamily="18" charset="0"/>
                      </a:endParaRPr>
                    </a:p>
                  </a:txBody>
                  <a:tcPr marL="65374" marR="65374" marT="30802" marB="30802"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rowSpan="2">
                  <a:txBody>
                    <a:bodyPr/>
                    <a:lstStyle/>
                    <a:p>
                      <a:pPr algn="l" fontAlgn="t"/>
                      <a:r>
                        <a:rPr lang="id-ID" sz="2000" dirty="0">
                          <a:solidFill>
                            <a:schemeClr val="tx1"/>
                          </a:solidFill>
                          <a:effectLst/>
                          <a:latin typeface="Times New Roman" panose="02020603050405020304" pitchFamily="18" charset="0"/>
                          <a:cs typeface="Times New Roman" panose="02020603050405020304" pitchFamily="18" charset="0"/>
                        </a:rPr>
                        <a:t>Invensi di bidang </a:t>
                      </a:r>
                      <a:r>
                        <a:rPr lang="id-ID" sz="2000" dirty="0" smtClean="0">
                          <a:solidFill>
                            <a:schemeClr val="tx1"/>
                          </a:solidFill>
                          <a:effectLst/>
                          <a:latin typeface="Times New Roman" panose="02020603050405020304" pitchFamily="18" charset="0"/>
                          <a:cs typeface="Times New Roman" panose="02020603050405020304" pitchFamily="18" charset="0"/>
                        </a:rPr>
                        <a:t>teknologi</a:t>
                      </a:r>
                      <a:r>
                        <a:rPr lang="id-ID" sz="2000" baseline="0" dirty="0" smtClean="0">
                          <a:solidFill>
                            <a:schemeClr val="tx1"/>
                          </a:solidFill>
                          <a:effectLst/>
                          <a:latin typeface="Times New Roman" panose="02020603050405020304" pitchFamily="18" charset="0"/>
                          <a:cs typeface="Times New Roman" panose="02020603050405020304" pitchFamily="18" charset="0"/>
                        </a:rPr>
                        <a:t> </a:t>
                      </a:r>
                      <a:r>
                        <a:rPr lang="id-ID" sz="2000" dirty="0" smtClean="0">
                          <a:solidFill>
                            <a:schemeClr val="tx1"/>
                          </a:solidFill>
                          <a:effectLst/>
                          <a:latin typeface="Times New Roman" panose="02020603050405020304" pitchFamily="18" charset="0"/>
                          <a:cs typeface="Times New Roman" panose="02020603050405020304" pitchFamily="18" charset="0"/>
                        </a:rPr>
                        <a:t>berupa</a:t>
                      </a:r>
                      <a:r>
                        <a:rPr lang="id-ID" sz="2000" dirty="0">
                          <a:solidFill>
                            <a:schemeClr val="tx1"/>
                          </a:solidFill>
                          <a:effectLst/>
                          <a:latin typeface="Times New Roman" panose="02020603050405020304" pitchFamily="18" charset="0"/>
                          <a:cs typeface="Times New Roman" panose="02020603050405020304" pitchFamily="18" charset="0"/>
                        </a:rPr>
                        <a:t> produk atau </a:t>
                      </a:r>
                      <a:r>
                        <a:rPr lang="id-ID" sz="2000" dirty="0" smtClean="0">
                          <a:solidFill>
                            <a:schemeClr val="tx1"/>
                          </a:solidFill>
                          <a:effectLst/>
                          <a:latin typeface="Times New Roman" panose="02020603050405020304" pitchFamily="18" charset="0"/>
                          <a:cs typeface="Times New Roman" panose="02020603050405020304" pitchFamily="18" charset="0"/>
                        </a:rPr>
                        <a:t>proses</a:t>
                      </a:r>
                      <a:endParaRPr lang="id-ID" sz="2000" dirty="0">
                        <a:solidFill>
                          <a:schemeClr val="tx1"/>
                        </a:solidFill>
                        <a:effectLst/>
                        <a:latin typeface="Times New Roman" panose="02020603050405020304" pitchFamily="18" charset="0"/>
                        <a:cs typeface="Times New Roman" panose="02020603050405020304" pitchFamily="18" charset="0"/>
                      </a:endParaRPr>
                    </a:p>
                  </a:txBody>
                  <a:tcPr marL="65374" marR="65374" marT="30802" marB="30802"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l" fontAlgn="t"/>
                      <a:r>
                        <a:rPr lang="fi-FI" sz="2000" dirty="0">
                          <a:solidFill>
                            <a:schemeClr val="tx1"/>
                          </a:solidFill>
                          <a:effectLst/>
                          <a:latin typeface="Times New Roman" panose="02020603050405020304" pitchFamily="18" charset="0"/>
                          <a:cs typeface="Times New Roman" panose="02020603050405020304" pitchFamily="18" charset="0"/>
                        </a:rPr>
                        <a:t>20 tahun </a:t>
                      </a:r>
                      <a:r>
                        <a:rPr lang="fi-FI" sz="2000" dirty="0" smtClean="0">
                          <a:solidFill>
                            <a:schemeClr val="tx1"/>
                          </a:solidFill>
                          <a:effectLst/>
                          <a:latin typeface="Times New Roman" panose="02020603050405020304" pitchFamily="18" charset="0"/>
                          <a:cs typeface="Times New Roman" panose="02020603050405020304" pitchFamily="18" charset="0"/>
                        </a:rPr>
                        <a:t>untuk</a:t>
                      </a:r>
                      <a:r>
                        <a:rPr lang="id-ID" sz="2000" baseline="0" dirty="0" smtClean="0">
                          <a:solidFill>
                            <a:schemeClr val="tx1"/>
                          </a:solidFill>
                          <a:effectLst/>
                          <a:latin typeface="Times New Roman" panose="02020603050405020304" pitchFamily="18" charset="0"/>
                          <a:cs typeface="Times New Roman" panose="02020603050405020304" pitchFamily="18" charset="0"/>
                        </a:rPr>
                        <a:t> </a:t>
                      </a:r>
                      <a:r>
                        <a:rPr lang="fi-FI" sz="2000" dirty="0" smtClean="0">
                          <a:solidFill>
                            <a:schemeClr val="tx1"/>
                          </a:solidFill>
                          <a:effectLst/>
                          <a:latin typeface="Times New Roman" panose="02020603050405020304" pitchFamily="18" charset="0"/>
                          <a:cs typeface="Times New Roman" panose="02020603050405020304" pitchFamily="18" charset="0"/>
                        </a:rPr>
                        <a:t>paten</a:t>
                      </a:r>
                      <a:r>
                        <a:rPr lang="fi-FI" sz="2000" dirty="0">
                          <a:solidFill>
                            <a:schemeClr val="tx1"/>
                          </a:solidFill>
                          <a:effectLst/>
                          <a:latin typeface="Times New Roman" panose="02020603050405020304" pitchFamily="18" charset="0"/>
                          <a:cs typeface="Times New Roman" panose="02020603050405020304" pitchFamily="18" charset="0"/>
                        </a:rPr>
                        <a:t> </a:t>
                      </a:r>
                      <a:r>
                        <a:rPr lang="fi-FI" sz="2000" dirty="0" smtClean="0">
                          <a:solidFill>
                            <a:schemeClr val="tx1"/>
                          </a:solidFill>
                          <a:effectLst/>
                          <a:latin typeface="Times New Roman" panose="02020603050405020304" pitchFamily="18" charset="0"/>
                          <a:cs typeface="Times New Roman" panose="02020603050405020304" pitchFamily="18" charset="0"/>
                        </a:rPr>
                        <a:t>biasa</a:t>
                      </a:r>
                      <a:endParaRPr lang="fi-FI" sz="2000" dirty="0">
                        <a:solidFill>
                          <a:schemeClr val="tx1"/>
                        </a:solidFill>
                        <a:effectLst/>
                        <a:latin typeface="Times New Roman" panose="02020603050405020304" pitchFamily="18" charset="0"/>
                        <a:cs typeface="Times New Roman" panose="02020603050405020304" pitchFamily="18" charset="0"/>
                      </a:endParaRPr>
                    </a:p>
                  </a:txBody>
                  <a:tcPr marL="65374" marR="65374" marT="30802" marB="30802"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l" fontAlgn="t"/>
                      <a:r>
                        <a:rPr lang="id-ID" sz="2000" dirty="0">
                          <a:solidFill>
                            <a:schemeClr val="tx1"/>
                          </a:solidFill>
                          <a:effectLst/>
                          <a:latin typeface="Times New Roman" panose="02020603050405020304" pitchFamily="18" charset="0"/>
                          <a:cs typeface="Times New Roman" panose="02020603050405020304" pitchFamily="18" charset="0"/>
                        </a:rPr>
                        <a:t>Terdapat </a:t>
                      </a:r>
                      <a:r>
                        <a:rPr lang="id-ID" sz="2000" dirty="0" smtClean="0">
                          <a:solidFill>
                            <a:schemeClr val="tx1"/>
                          </a:solidFill>
                          <a:effectLst/>
                          <a:latin typeface="Times New Roman" panose="02020603050405020304" pitchFamily="18" charset="0"/>
                          <a:cs typeface="Times New Roman" panose="02020603050405020304" pitchFamily="18" charset="0"/>
                        </a:rPr>
                        <a:t>biaya lainnya</a:t>
                      </a:r>
                      <a:r>
                        <a:rPr lang="id-ID" sz="2000" dirty="0">
                          <a:solidFill>
                            <a:schemeClr val="tx1"/>
                          </a:solidFill>
                          <a:effectLst/>
                          <a:latin typeface="Times New Roman" panose="02020603050405020304" pitchFamily="18" charset="0"/>
                          <a:cs typeface="Times New Roman" panose="02020603050405020304" pitchFamily="18" charset="0"/>
                        </a:rPr>
                        <a:t> </a:t>
                      </a:r>
                      <a:r>
                        <a:rPr lang="id-ID" sz="2000" dirty="0" smtClean="0">
                          <a:solidFill>
                            <a:schemeClr val="tx1"/>
                          </a:solidFill>
                          <a:effectLst/>
                          <a:latin typeface="Times New Roman" panose="02020603050405020304" pitchFamily="18" charset="0"/>
                          <a:cs typeface="Times New Roman" panose="02020603050405020304" pitchFamily="18" charset="0"/>
                        </a:rPr>
                        <a:t>sesuai dengan PNBP</a:t>
                      </a:r>
                      <a:endParaRPr lang="id-ID" sz="2000" dirty="0">
                        <a:solidFill>
                          <a:schemeClr val="tx1"/>
                        </a:solidFill>
                        <a:effectLst/>
                        <a:latin typeface="Times New Roman" panose="02020603050405020304" pitchFamily="18" charset="0"/>
                        <a:cs typeface="Times New Roman" panose="02020603050405020304" pitchFamily="18" charset="0"/>
                      </a:endParaRPr>
                    </a:p>
                  </a:txBody>
                  <a:tcPr marL="65374" marR="65374" marT="30802" marB="30802"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r>
              <a:tr h="1025149">
                <a:tc vMerge="1">
                  <a:txBody>
                    <a:bodyPr/>
                    <a:lstStyle/>
                    <a:p>
                      <a:endParaRPr lang="id-ID"/>
                    </a:p>
                  </a:txBody>
                  <a:tcPr/>
                </a:tc>
                <a:tc vMerge="1">
                  <a:txBody>
                    <a:bodyPr/>
                    <a:lstStyle/>
                    <a:p>
                      <a:endParaRPr lang="id-ID"/>
                    </a:p>
                  </a:txBody>
                  <a:tcPr/>
                </a:tc>
                <a:tc vMerge="1">
                  <a:txBody>
                    <a:bodyPr/>
                    <a:lstStyle/>
                    <a:p>
                      <a:endParaRPr lang="id-ID"/>
                    </a:p>
                  </a:txBody>
                  <a:tcPr/>
                </a:tc>
                <a:tc vMerge="1">
                  <a:txBody>
                    <a:bodyPr/>
                    <a:lstStyle/>
                    <a:p>
                      <a:endParaRPr lang="id-ID"/>
                    </a:p>
                  </a:txBody>
                  <a:tcPr/>
                </a:tc>
                <a:tc>
                  <a:txBody>
                    <a:bodyPr/>
                    <a:lstStyle/>
                    <a:p>
                      <a:pPr algn="l" fontAlgn="t"/>
                      <a:r>
                        <a:rPr lang="fi-FI" sz="2000" dirty="0">
                          <a:solidFill>
                            <a:schemeClr val="tx1"/>
                          </a:solidFill>
                          <a:effectLst/>
                          <a:latin typeface="Times New Roman" panose="02020603050405020304" pitchFamily="18" charset="0"/>
                          <a:cs typeface="Times New Roman" panose="02020603050405020304" pitchFamily="18" charset="0"/>
                        </a:rPr>
                        <a:t>10 tahun </a:t>
                      </a:r>
                      <a:r>
                        <a:rPr lang="fi-FI" sz="2000" dirty="0" smtClean="0">
                          <a:solidFill>
                            <a:schemeClr val="tx1"/>
                          </a:solidFill>
                          <a:effectLst/>
                          <a:latin typeface="Times New Roman" panose="02020603050405020304" pitchFamily="18" charset="0"/>
                          <a:cs typeface="Times New Roman" panose="02020603050405020304" pitchFamily="18" charset="0"/>
                        </a:rPr>
                        <a:t>untuk</a:t>
                      </a:r>
                      <a:r>
                        <a:rPr lang="id-ID" sz="2000" baseline="0" dirty="0" smtClean="0">
                          <a:solidFill>
                            <a:schemeClr val="tx1"/>
                          </a:solidFill>
                          <a:effectLst/>
                          <a:latin typeface="Times New Roman" panose="02020603050405020304" pitchFamily="18" charset="0"/>
                          <a:cs typeface="Times New Roman" panose="02020603050405020304" pitchFamily="18" charset="0"/>
                        </a:rPr>
                        <a:t> </a:t>
                      </a:r>
                      <a:r>
                        <a:rPr lang="fi-FI" sz="2000" dirty="0" smtClean="0">
                          <a:solidFill>
                            <a:schemeClr val="tx1"/>
                          </a:solidFill>
                          <a:effectLst/>
                          <a:latin typeface="Times New Roman" panose="02020603050405020304" pitchFamily="18" charset="0"/>
                          <a:cs typeface="Times New Roman" panose="02020603050405020304" pitchFamily="18" charset="0"/>
                        </a:rPr>
                        <a:t>paten</a:t>
                      </a:r>
                      <a:r>
                        <a:rPr lang="fi-FI" sz="2000" dirty="0">
                          <a:solidFill>
                            <a:schemeClr val="tx1"/>
                          </a:solidFill>
                          <a:effectLst/>
                          <a:latin typeface="Times New Roman" panose="02020603050405020304" pitchFamily="18" charset="0"/>
                          <a:cs typeface="Times New Roman" panose="02020603050405020304" pitchFamily="18" charset="0"/>
                        </a:rPr>
                        <a:t> </a:t>
                      </a:r>
                      <a:r>
                        <a:rPr lang="fi-FI" sz="2000" dirty="0" smtClean="0">
                          <a:solidFill>
                            <a:schemeClr val="tx1"/>
                          </a:solidFill>
                          <a:effectLst/>
                          <a:latin typeface="Times New Roman" panose="02020603050405020304" pitchFamily="18" charset="0"/>
                          <a:cs typeface="Times New Roman" panose="02020603050405020304" pitchFamily="18" charset="0"/>
                        </a:rPr>
                        <a:t>sederhana</a:t>
                      </a:r>
                      <a:endParaRPr lang="fi-FI" sz="2000" dirty="0">
                        <a:solidFill>
                          <a:schemeClr val="tx1"/>
                        </a:solidFill>
                        <a:effectLst/>
                        <a:latin typeface="Times New Roman" panose="02020603050405020304" pitchFamily="18" charset="0"/>
                        <a:cs typeface="Times New Roman" panose="02020603050405020304" pitchFamily="18" charset="0"/>
                      </a:endParaRPr>
                    </a:p>
                  </a:txBody>
                  <a:tcPr marL="65374" marR="65374" marT="30802" marB="30802"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id-ID" sz="2000" dirty="0">
                          <a:solidFill>
                            <a:schemeClr val="tx1"/>
                          </a:solidFill>
                          <a:effectLst/>
                          <a:latin typeface="Times New Roman" panose="02020603050405020304" pitchFamily="18" charset="0"/>
                          <a:cs typeface="Times New Roman" panose="02020603050405020304" pitchFamily="18" charset="0"/>
                        </a:rPr>
                        <a:t>Terdapat </a:t>
                      </a:r>
                      <a:r>
                        <a:rPr lang="id-ID" sz="2000" dirty="0" smtClean="0">
                          <a:solidFill>
                            <a:schemeClr val="tx1"/>
                          </a:solidFill>
                          <a:effectLst/>
                          <a:latin typeface="Times New Roman" panose="02020603050405020304" pitchFamily="18" charset="0"/>
                          <a:cs typeface="Times New Roman" panose="02020603050405020304" pitchFamily="18" charset="0"/>
                        </a:rPr>
                        <a:t>biaya lainnya</a:t>
                      </a:r>
                      <a:r>
                        <a:rPr lang="id-ID" sz="2000" dirty="0">
                          <a:solidFill>
                            <a:schemeClr val="tx1"/>
                          </a:solidFill>
                          <a:effectLst/>
                          <a:latin typeface="Times New Roman" panose="02020603050405020304" pitchFamily="18" charset="0"/>
                          <a:cs typeface="Times New Roman" panose="02020603050405020304" pitchFamily="18" charset="0"/>
                        </a:rPr>
                        <a:t> </a:t>
                      </a:r>
                      <a:r>
                        <a:rPr lang="id-ID" sz="2000" dirty="0" smtClean="0">
                          <a:solidFill>
                            <a:schemeClr val="tx1"/>
                          </a:solidFill>
                          <a:effectLst/>
                          <a:latin typeface="Times New Roman" panose="02020603050405020304" pitchFamily="18" charset="0"/>
                          <a:cs typeface="Times New Roman" panose="02020603050405020304" pitchFamily="18" charset="0"/>
                        </a:rPr>
                        <a:t>sesuai dengan PNBP</a:t>
                      </a:r>
                    </a:p>
                    <a:p>
                      <a:pPr algn="l" fontAlgn="t"/>
                      <a:endParaRPr lang="id-ID" sz="2000" dirty="0">
                        <a:solidFill>
                          <a:schemeClr val="tx1"/>
                        </a:solidFill>
                        <a:effectLst/>
                        <a:latin typeface="Times New Roman" panose="02020603050405020304" pitchFamily="18" charset="0"/>
                        <a:cs typeface="Times New Roman" panose="02020603050405020304" pitchFamily="18" charset="0"/>
                      </a:endParaRPr>
                    </a:p>
                  </a:txBody>
                  <a:tcPr marL="65374" marR="65374" marT="30802" marB="30802"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73129782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76463" y="243879"/>
            <a:ext cx="12015537" cy="6247864"/>
          </a:xfrm>
          <a:prstGeom prst="rect">
            <a:avLst/>
          </a:prstGeom>
        </p:spPr>
        <p:txBody>
          <a:bodyPr wrap="square">
            <a:spAutoFit/>
          </a:bodyPr>
          <a:lstStyle/>
          <a:p>
            <a:pPr marL="546100" indent="-546100" algn="just"/>
            <a:r>
              <a:rPr lang="id-ID" sz="3200" dirty="0" smtClean="0">
                <a:latin typeface="Times New Roman" panose="02020603050405020304" pitchFamily="18" charset="0"/>
                <a:cs typeface="Times New Roman" panose="02020603050405020304" pitchFamily="18" charset="0"/>
              </a:rPr>
              <a:t>Sentra HKI merupakan unit kerja di lingkungan </a:t>
            </a:r>
            <a:r>
              <a:rPr lang="en-US" sz="3200" dirty="0" err="1" smtClean="0">
                <a:latin typeface="Times New Roman" panose="02020603050405020304" pitchFamily="18" charset="0"/>
                <a:cs typeface="Times New Roman" panose="02020603050405020304" pitchFamily="18" charset="0"/>
              </a:rPr>
              <a:t>Perguruan</a:t>
            </a:r>
            <a:r>
              <a:rPr lang="en-US" sz="3200" dirty="0" smtClean="0">
                <a:latin typeface="Times New Roman" panose="02020603050405020304" pitchFamily="18" charset="0"/>
                <a:cs typeface="Times New Roman" panose="02020603050405020304" pitchFamily="18" charset="0"/>
              </a:rPr>
              <a:t> Tinggi</a:t>
            </a:r>
            <a:r>
              <a:rPr lang="id-ID" sz="3200" dirty="0" smtClean="0">
                <a:latin typeface="Times New Roman" panose="02020603050405020304" pitchFamily="18" charset="0"/>
                <a:cs typeface="Times New Roman" panose="02020603050405020304" pitchFamily="18" charset="0"/>
              </a:rPr>
              <a:t>, yang</a:t>
            </a:r>
            <a:endParaRPr lang="en-US" sz="3200" dirty="0" smtClean="0">
              <a:latin typeface="Times New Roman" panose="02020603050405020304" pitchFamily="18" charset="0"/>
              <a:cs typeface="Times New Roman" panose="02020603050405020304" pitchFamily="18" charset="0"/>
            </a:endParaRPr>
          </a:p>
          <a:p>
            <a:pPr marL="546100" indent="-546100" algn="just"/>
            <a:r>
              <a:rPr lang="id-ID" sz="3200" dirty="0" smtClean="0">
                <a:latin typeface="Times New Roman" panose="02020603050405020304" pitchFamily="18" charset="0"/>
                <a:cs typeface="Times New Roman" panose="02020603050405020304" pitchFamily="18" charset="0"/>
              </a:rPr>
              <a:t>dibentuk dengan tujuan untuk:</a:t>
            </a:r>
          </a:p>
          <a:p>
            <a:pPr marL="546100" indent="-546100" algn="just"/>
            <a:endParaRPr lang="id-ID" sz="2800" dirty="0" smtClean="0">
              <a:latin typeface="Times New Roman" panose="02020603050405020304" pitchFamily="18" charset="0"/>
              <a:cs typeface="Times New Roman" panose="02020603050405020304" pitchFamily="18" charset="0"/>
            </a:endParaRPr>
          </a:p>
          <a:p>
            <a:pPr marL="546100" indent="-546100" algn="just"/>
            <a:r>
              <a:rPr lang="id-ID" sz="2800" dirty="0" smtClean="0">
                <a:latin typeface="Times New Roman" panose="02020603050405020304" pitchFamily="18" charset="0"/>
                <a:cs typeface="Times New Roman" panose="02020603050405020304" pitchFamily="18" charset="0"/>
              </a:rPr>
              <a:t>1. Mendukung pelaksanaan </a:t>
            </a:r>
            <a:r>
              <a:rPr lang="en-US" sz="2800" dirty="0" smtClean="0">
                <a:latin typeface="Times New Roman" panose="02020603050405020304" pitchFamily="18" charset="0"/>
                <a:cs typeface="Times New Roman" panose="02020603050405020304" pitchFamily="18" charset="0"/>
              </a:rPr>
              <a:t>Tri (</a:t>
            </a:r>
            <a:r>
              <a:rPr lang="id-ID" sz="2800" dirty="0" smtClean="0">
                <a:latin typeface="Times New Roman" panose="02020603050405020304" pitchFamily="18" charset="0"/>
                <a:cs typeface="Times New Roman" panose="02020603050405020304" pitchFamily="18" charset="0"/>
              </a:rPr>
              <a:t>Catur</a:t>
            </a:r>
            <a:r>
              <a:rPr lang="en-US" sz="2800" dirty="0" smtClean="0">
                <a:latin typeface="Times New Roman" panose="02020603050405020304" pitchFamily="18" charset="0"/>
                <a:cs typeface="Times New Roman" panose="02020603050405020304" pitchFamily="18" charset="0"/>
              </a:rPr>
              <a:t>)</a:t>
            </a:r>
            <a:r>
              <a:rPr lang="id-ID" sz="2800" dirty="0" smtClean="0">
                <a:latin typeface="Times New Roman" panose="02020603050405020304" pitchFamily="18" charset="0"/>
                <a:cs typeface="Times New Roman" panose="02020603050405020304" pitchFamily="18" charset="0"/>
              </a:rPr>
              <a:t> Dharma Perguruan Tinggi, khususnya di</a:t>
            </a:r>
          </a:p>
          <a:p>
            <a:pPr marL="546100" indent="-546100" algn="just"/>
            <a:r>
              <a:rPr lang="id-ID" sz="2800" dirty="0" smtClean="0">
                <a:latin typeface="Times New Roman" panose="02020603050405020304" pitchFamily="18" charset="0"/>
                <a:cs typeface="Times New Roman" panose="02020603050405020304" pitchFamily="18" charset="0"/>
              </a:rPr>
              <a:t>    bidang penelitian yang berpotensi HKI dan pengembangan HKI di</a:t>
            </a:r>
          </a:p>
          <a:p>
            <a:pPr marL="546100" indent="-546100" algn="just"/>
            <a:r>
              <a:rPr lang="id-ID" sz="2800" dirty="0" smtClean="0">
                <a:latin typeface="Times New Roman" panose="02020603050405020304" pitchFamily="18" charset="0"/>
                <a:cs typeface="Times New Roman" panose="02020603050405020304" pitchFamily="18" charset="0"/>
              </a:rPr>
              <a:t>    lingkungan </a:t>
            </a:r>
            <a:r>
              <a:rPr lang="en-US" sz="2800" dirty="0" err="1" smtClean="0">
                <a:latin typeface="Times New Roman" panose="02020603050405020304" pitchFamily="18" charset="0"/>
                <a:cs typeface="Times New Roman" panose="02020603050405020304" pitchFamily="18" charset="0"/>
              </a:rPr>
              <a:t>kampus</a:t>
            </a:r>
            <a:r>
              <a:rPr lang="id-ID" sz="2800" dirty="0" smtClean="0">
                <a:latin typeface="Times New Roman" panose="02020603050405020304" pitchFamily="18" charset="0"/>
                <a:cs typeface="Times New Roman" panose="02020603050405020304" pitchFamily="18" charset="0"/>
              </a:rPr>
              <a:t>, dengan menyelenggarakan berbagai kegiatan di bidang</a:t>
            </a:r>
          </a:p>
          <a:p>
            <a:pPr marL="546100" indent="-546100" algn="just"/>
            <a:r>
              <a:rPr lang="id-ID" sz="2800" dirty="0" smtClean="0">
                <a:latin typeface="Times New Roman" panose="02020603050405020304" pitchFamily="18" charset="0"/>
                <a:cs typeface="Times New Roman" panose="02020603050405020304" pitchFamily="18" charset="0"/>
              </a:rPr>
              <a:t>    HKI.</a:t>
            </a:r>
          </a:p>
          <a:p>
            <a:pPr marL="546100" indent="-546100" algn="just"/>
            <a:endParaRPr lang="id-ID" sz="2800" dirty="0" smtClean="0">
              <a:latin typeface="Times New Roman" panose="02020603050405020304" pitchFamily="18" charset="0"/>
              <a:cs typeface="Times New Roman" panose="02020603050405020304" pitchFamily="18" charset="0"/>
            </a:endParaRPr>
          </a:p>
          <a:p>
            <a:pPr marL="546100" indent="-546100" algn="just"/>
            <a:r>
              <a:rPr lang="id-ID" sz="2800" dirty="0" smtClean="0">
                <a:latin typeface="Times New Roman" panose="02020603050405020304" pitchFamily="18" charset="0"/>
                <a:cs typeface="Times New Roman" panose="02020603050405020304" pitchFamily="18" charset="0"/>
              </a:rPr>
              <a:t>2. Memberikan pelayanan kepada masyarakat dan industri mengenai hasil</a:t>
            </a:r>
          </a:p>
          <a:p>
            <a:pPr marL="546100" indent="-546100" algn="just"/>
            <a:r>
              <a:rPr lang="id-ID" sz="2800" dirty="0" smtClean="0">
                <a:latin typeface="Times New Roman" panose="02020603050405020304" pitchFamily="18" charset="0"/>
                <a:cs typeface="Times New Roman" panose="02020603050405020304" pitchFamily="18" charset="0"/>
              </a:rPr>
              <a:t>    invensi atau penemuan hasil karya cipta atau kreativitas baru,</a:t>
            </a:r>
          </a:p>
          <a:p>
            <a:pPr marL="546100" indent="-546100" algn="just"/>
            <a:r>
              <a:rPr lang="id-ID" sz="2800" dirty="0" smtClean="0">
                <a:latin typeface="Times New Roman" panose="02020603050405020304" pitchFamily="18" charset="0"/>
                <a:cs typeface="Times New Roman" panose="02020603050405020304" pitchFamily="18" charset="0"/>
              </a:rPr>
              <a:t>    memberikan perlindungan hukum atas invensi atau penemuan tersebut.</a:t>
            </a:r>
          </a:p>
          <a:p>
            <a:pPr marL="546100" indent="-546100" algn="just"/>
            <a:endParaRPr lang="id-ID" sz="2800" dirty="0" smtClean="0">
              <a:latin typeface="Times New Roman" panose="02020603050405020304" pitchFamily="18" charset="0"/>
              <a:cs typeface="Times New Roman" panose="02020603050405020304" pitchFamily="18" charset="0"/>
            </a:endParaRPr>
          </a:p>
          <a:p>
            <a:pPr marL="546100" indent="-546100" algn="just"/>
            <a:r>
              <a:rPr lang="id-ID" sz="2800" dirty="0" smtClean="0">
                <a:latin typeface="Times New Roman" panose="02020603050405020304" pitchFamily="18" charset="0"/>
                <a:cs typeface="Times New Roman" panose="02020603050405020304" pitchFamily="18" charset="0"/>
              </a:rPr>
              <a:t>3. Meningkatkan keingintahuan dan kesadaran kepada masyarakat dan</a:t>
            </a:r>
          </a:p>
          <a:p>
            <a:pPr marL="546100" indent="-546100" algn="just"/>
            <a:r>
              <a:rPr lang="id-ID" sz="2800" dirty="0" smtClean="0">
                <a:latin typeface="Times New Roman" panose="02020603050405020304" pitchFamily="18" charset="0"/>
                <a:cs typeface="Times New Roman" panose="02020603050405020304" pitchFamily="18" charset="0"/>
              </a:rPr>
              <a:t>    industri mengenai perlunya hak kekayaan intelektual.</a:t>
            </a:r>
            <a:endParaRPr lang="id-ID"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798432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it-IT" sz="4000" b="1" dirty="0">
                <a:latin typeface="Times New Roman" panose="02020603050405020304" pitchFamily="18" charset="0"/>
                <a:cs typeface="Times New Roman" panose="02020603050405020304" pitchFamily="18" charset="0"/>
              </a:rPr>
              <a:t>VISI DAN MISI</a:t>
            </a:r>
            <a:br>
              <a:rPr lang="it-IT" sz="4000" b="1" dirty="0">
                <a:latin typeface="Times New Roman" panose="02020603050405020304" pitchFamily="18" charset="0"/>
                <a:cs typeface="Times New Roman" panose="02020603050405020304" pitchFamily="18" charset="0"/>
              </a:rPr>
            </a:br>
            <a:r>
              <a:rPr lang="it-IT" sz="4000" b="1" dirty="0">
                <a:latin typeface="Times New Roman" panose="02020603050405020304" pitchFamily="18" charset="0"/>
                <a:cs typeface="Times New Roman" panose="02020603050405020304" pitchFamily="18" charset="0"/>
              </a:rPr>
              <a:t>SENTRA </a:t>
            </a:r>
            <a:r>
              <a:rPr lang="it-IT" sz="4000" b="1" dirty="0" smtClean="0">
                <a:latin typeface="Times New Roman" panose="02020603050405020304" pitchFamily="18" charset="0"/>
                <a:cs typeface="Times New Roman" panose="02020603050405020304" pitchFamily="18" charset="0"/>
              </a:rPr>
              <a:t>HKI</a:t>
            </a:r>
            <a:endParaRPr lang="id-ID" sz="4000" b="1" dirty="0">
              <a:latin typeface="Times New Roman" panose="02020603050405020304" pitchFamily="18" charset="0"/>
              <a:cs typeface="Times New Roman" panose="02020603050405020304" pitchFamily="18" charset="0"/>
            </a:endParaRPr>
          </a:p>
        </p:txBody>
      </p:sp>
      <p:sp>
        <p:nvSpPr>
          <p:cNvPr id="3" name="Text Placeholder 2"/>
          <p:cNvSpPr>
            <a:spLocks noGrp="1"/>
          </p:cNvSpPr>
          <p:nvPr>
            <p:ph type="body" idx="1"/>
          </p:nvPr>
        </p:nvSpPr>
        <p:spPr>
          <a:xfrm>
            <a:off x="-224589" y="1895118"/>
            <a:ext cx="5149515" cy="641242"/>
          </a:xfrm>
        </p:spPr>
        <p:txBody>
          <a:bodyPr>
            <a:noAutofit/>
          </a:bodyPr>
          <a:lstStyle/>
          <a:p>
            <a:pPr algn="ctr"/>
            <a:r>
              <a:rPr lang="id-ID" sz="3600" u="sng" dirty="0" smtClean="0"/>
              <a:t>VISI</a:t>
            </a:r>
            <a:endParaRPr lang="id-ID" sz="3200" u="sng" dirty="0"/>
          </a:p>
        </p:txBody>
      </p:sp>
      <p:sp>
        <p:nvSpPr>
          <p:cNvPr id="4" name="Content Placeholder 3"/>
          <p:cNvSpPr>
            <a:spLocks noGrp="1"/>
          </p:cNvSpPr>
          <p:nvPr>
            <p:ph sz="half" idx="2"/>
          </p:nvPr>
        </p:nvSpPr>
        <p:spPr>
          <a:xfrm>
            <a:off x="0" y="2709168"/>
            <a:ext cx="4698355" cy="2906179"/>
          </a:xfrm>
        </p:spPr>
        <p:txBody>
          <a:bodyPr>
            <a:noAutofit/>
          </a:bodyPr>
          <a:lstStyle/>
          <a:p>
            <a:pPr marL="0" indent="0" algn="ctr">
              <a:buNone/>
            </a:pPr>
            <a:r>
              <a:rPr lang="en-US" sz="3600" dirty="0" smtClean="0">
                <a:latin typeface="Times New Roman" panose="02020603050405020304" pitchFamily="18" charset="0"/>
                <a:cs typeface="Times New Roman" panose="02020603050405020304" pitchFamily="18" charset="0"/>
              </a:rPr>
              <a:t>CONTOH</a:t>
            </a:r>
          </a:p>
          <a:p>
            <a:pPr marL="0" indent="0" algn="ctr">
              <a:buNone/>
            </a:pPr>
            <a:r>
              <a:rPr lang="id-ID" dirty="0" smtClean="0">
                <a:latin typeface="Times New Roman" panose="02020603050405020304" pitchFamily="18" charset="0"/>
                <a:cs typeface="Times New Roman" panose="02020603050405020304" pitchFamily="18" charset="0"/>
              </a:rPr>
              <a:t>Menjadi</a:t>
            </a:r>
          </a:p>
          <a:p>
            <a:pPr marL="0" indent="0" algn="ctr">
              <a:buNone/>
            </a:pPr>
            <a:r>
              <a:rPr lang="id-ID" dirty="0" smtClean="0">
                <a:latin typeface="Times New Roman" panose="02020603050405020304" pitchFamily="18" charset="0"/>
                <a:cs typeface="Times New Roman" panose="02020603050405020304" pitchFamily="18" charset="0"/>
              </a:rPr>
              <a:t>Sentra Hak Kekayaan </a:t>
            </a:r>
          </a:p>
          <a:p>
            <a:pPr marL="0" indent="0" algn="ctr">
              <a:buNone/>
            </a:pPr>
            <a:r>
              <a:rPr lang="id-ID" dirty="0" smtClean="0">
                <a:latin typeface="Times New Roman" panose="02020603050405020304" pitchFamily="18" charset="0"/>
                <a:cs typeface="Times New Roman" panose="02020603050405020304" pitchFamily="18" charset="0"/>
              </a:rPr>
              <a:t>Intelektual</a:t>
            </a:r>
          </a:p>
          <a:p>
            <a:pPr marL="0" indent="0" algn="ctr">
              <a:buNone/>
            </a:pPr>
            <a:r>
              <a:rPr lang="id-ID" dirty="0" smtClean="0">
                <a:latin typeface="Times New Roman" panose="02020603050405020304" pitchFamily="18" charset="0"/>
                <a:cs typeface="Times New Roman" panose="02020603050405020304" pitchFamily="18" charset="0"/>
              </a:rPr>
              <a:t>Yang Profesional Pada</a:t>
            </a:r>
          </a:p>
          <a:p>
            <a:pPr marL="0" indent="0" algn="ctr">
              <a:buNone/>
            </a:pPr>
            <a:r>
              <a:rPr lang="id-ID" dirty="0" smtClean="0">
                <a:latin typeface="Times New Roman" panose="02020603050405020304" pitchFamily="18" charset="0"/>
                <a:cs typeface="Times New Roman" panose="02020603050405020304" pitchFamily="18" charset="0"/>
              </a:rPr>
              <a:t>Tahun 2025</a:t>
            </a:r>
            <a:endParaRPr lang="id-ID" dirty="0">
              <a:latin typeface="Times New Roman" panose="02020603050405020304" pitchFamily="18" charset="0"/>
              <a:cs typeface="Times New Roman" panose="02020603050405020304" pitchFamily="18" charset="0"/>
            </a:endParaRPr>
          </a:p>
        </p:txBody>
      </p:sp>
      <p:sp>
        <p:nvSpPr>
          <p:cNvPr id="5" name="Text Placeholder 4"/>
          <p:cNvSpPr>
            <a:spLocks noGrp="1"/>
          </p:cNvSpPr>
          <p:nvPr>
            <p:ph type="body" sz="quarter" idx="3"/>
          </p:nvPr>
        </p:nvSpPr>
        <p:spPr>
          <a:xfrm>
            <a:off x="5820154" y="2025976"/>
            <a:ext cx="6227467" cy="1015398"/>
          </a:xfrm>
        </p:spPr>
        <p:txBody>
          <a:bodyPr>
            <a:noAutofit/>
          </a:bodyPr>
          <a:lstStyle/>
          <a:p>
            <a:pPr algn="ctr"/>
            <a:r>
              <a:rPr lang="id-ID" u="sng" dirty="0" smtClean="0"/>
              <a:t>MISI</a:t>
            </a:r>
            <a:endParaRPr lang="en-US" u="sng" dirty="0" smtClean="0"/>
          </a:p>
          <a:p>
            <a:pPr algn="ctr"/>
            <a:r>
              <a:rPr lang="en-US" u="sng" dirty="0" smtClean="0"/>
              <a:t>CONTOH</a:t>
            </a:r>
            <a:endParaRPr lang="id-ID" u="sng" dirty="0"/>
          </a:p>
        </p:txBody>
      </p:sp>
      <p:sp>
        <p:nvSpPr>
          <p:cNvPr id="6" name="Content Placeholder 5"/>
          <p:cNvSpPr>
            <a:spLocks noGrp="1"/>
          </p:cNvSpPr>
          <p:nvPr>
            <p:ph sz="quarter" idx="4"/>
          </p:nvPr>
        </p:nvSpPr>
        <p:spPr>
          <a:xfrm>
            <a:off x="5818711" y="3041374"/>
            <a:ext cx="6228910" cy="3664226"/>
          </a:xfrm>
        </p:spPr>
        <p:txBody>
          <a:bodyPr>
            <a:normAutofit fontScale="92500" lnSpcReduction="20000"/>
          </a:bodyPr>
          <a:lstStyle/>
          <a:p>
            <a:pPr marL="0" indent="0">
              <a:buNone/>
            </a:pPr>
            <a:r>
              <a:rPr lang="id-ID" dirty="0"/>
              <a:t>1. Mengelola dan mengembangkan </a:t>
            </a:r>
            <a:r>
              <a:rPr lang="en-US" dirty="0" smtClean="0"/>
              <a:t>HKI</a:t>
            </a:r>
            <a:r>
              <a:rPr lang="id-ID" dirty="0" smtClean="0"/>
              <a:t> </a:t>
            </a:r>
            <a:r>
              <a:rPr lang="id-ID" dirty="0"/>
              <a:t>secara </a:t>
            </a:r>
            <a:r>
              <a:rPr lang="en-US" dirty="0" smtClean="0"/>
              <a:t>  </a:t>
            </a:r>
          </a:p>
          <a:p>
            <a:pPr marL="0" indent="0">
              <a:buNone/>
            </a:pPr>
            <a:r>
              <a:rPr lang="en-US" dirty="0"/>
              <a:t> </a:t>
            </a:r>
            <a:r>
              <a:rPr lang="en-US" dirty="0" smtClean="0"/>
              <a:t>    </a:t>
            </a:r>
            <a:r>
              <a:rPr lang="id-ID" dirty="0" smtClean="0"/>
              <a:t>profesional</a:t>
            </a:r>
            <a:endParaRPr lang="id-ID" dirty="0"/>
          </a:p>
          <a:p>
            <a:pPr marL="0" indent="0">
              <a:buNone/>
            </a:pPr>
            <a:r>
              <a:rPr lang="id-ID" dirty="0"/>
              <a:t>2. Melaksanakan sosialisasi mengenai </a:t>
            </a:r>
            <a:r>
              <a:rPr lang="en-US" dirty="0" smtClean="0"/>
              <a:t>KI</a:t>
            </a:r>
            <a:endParaRPr lang="id-ID" dirty="0"/>
          </a:p>
          <a:p>
            <a:pPr marL="0" indent="0">
              <a:buNone/>
            </a:pPr>
            <a:r>
              <a:rPr lang="id-ID" dirty="0"/>
              <a:t>3. Menyelenggarakan pendidikan dan pelatihan di</a:t>
            </a:r>
          </a:p>
          <a:p>
            <a:pPr marL="0" indent="0">
              <a:buNone/>
            </a:pPr>
            <a:r>
              <a:rPr lang="id-ID" dirty="0" smtClean="0"/>
              <a:t>    bidang </a:t>
            </a:r>
            <a:r>
              <a:rPr lang="en-US" dirty="0" smtClean="0"/>
              <a:t>KI</a:t>
            </a:r>
            <a:endParaRPr lang="id-ID" dirty="0"/>
          </a:p>
          <a:p>
            <a:pPr marL="0" indent="0">
              <a:buNone/>
            </a:pPr>
            <a:r>
              <a:rPr lang="id-ID" dirty="0" smtClean="0"/>
              <a:t>4. Memberikan </a:t>
            </a:r>
            <a:r>
              <a:rPr lang="id-ID" dirty="0"/>
              <a:t>layanan bagi masyarakat dalam</a:t>
            </a:r>
          </a:p>
          <a:p>
            <a:pPr marL="0" indent="0">
              <a:buNone/>
            </a:pPr>
            <a:r>
              <a:rPr lang="id-ID" dirty="0" smtClean="0"/>
              <a:t>    perolehan </a:t>
            </a:r>
            <a:r>
              <a:rPr lang="en-US" dirty="0" smtClean="0"/>
              <a:t>KI</a:t>
            </a:r>
            <a:endParaRPr lang="id-ID" dirty="0"/>
          </a:p>
          <a:p>
            <a:pPr marL="0" indent="0">
              <a:buNone/>
            </a:pPr>
            <a:r>
              <a:rPr lang="id-ID" dirty="0" smtClean="0"/>
              <a:t>5. Menyelenggarakan </a:t>
            </a:r>
            <a:r>
              <a:rPr lang="id-ID" dirty="0"/>
              <a:t>kerjasama di </a:t>
            </a:r>
            <a:r>
              <a:rPr lang="id-ID" dirty="0" smtClean="0"/>
              <a:t>bidang</a:t>
            </a:r>
            <a:r>
              <a:rPr lang="en-US" dirty="0" smtClean="0"/>
              <a:t> KI</a:t>
            </a:r>
            <a:r>
              <a:rPr lang="id-ID" dirty="0" smtClean="0"/>
              <a:t> </a:t>
            </a:r>
            <a:r>
              <a:rPr lang="en-US" dirty="0" smtClean="0"/>
              <a:t>   </a:t>
            </a:r>
          </a:p>
          <a:p>
            <a:pPr marL="0" indent="0">
              <a:buNone/>
            </a:pPr>
            <a:r>
              <a:rPr lang="en-US" dirty="0"/>
              <a:t> </a:t>
            </a:r>
            <a:r>
              <a:rPr lang="en-US" dirty="0" smtClean="0"/>
              <a:t>   </a:t>
            </a:r>
            <a:r>
              <a:rPr lang="id-ID" dirty="0" smtClean="0"/>
              <a:t>dengan </a:t>
            </a:r>
            <a:r>
              <a:rPr lang="id-ID" dirty="0"/>
              <a:t>instansi </a:t>
            </a:r>
            <a:r>
              <a:rPr lang="id-ID" dirty="0" smtClean="0"/>
              <a:t>Pemerintah dan </a:t>
            </a:r>
            <a:r>
              <a:rPr lang="id-ID" dirty="0"/>
              <a:t>swasta.</a:t>
            </a:r>
          </a:p>
        </p:txBody>
      </p:sp>
    </p:spTree>
    <p:extLst>
      <p:ext uri="{BB962C8B-B14F-4D97-AF65-F5344CB8AC3E}">
        <p14:creationId xmlns:p14="http://schemas.microsoft.com/office/powerpoint/2010/main" val="109551985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SENTRA HKI MELAYANI:</a:t>
            </a:r>
            <a:endParaRPr lang="id-ID" dirty="0"/>
          </a:p>
        </p:txBody>
      </p:sp>
      <p:sp>
        <p:nvSpPr>
          <p:cNvPr id="3" name="Rectangle 2"/>
          <p:cNvSpPr/>
          <p:nvPr/>
        </p:nvSpPr>
        <p:spPr>
          <a:xfrm>
            <a:off x="986588" y="2407090"/>
            <a:ext cx="10154653" cy="2062103"/>
          </a:xfrm>
          <a:prstGeom prst="rect">
            <a:avLst/>
          </a:prstGeom>
        </p:spPr>
        <p:txBody>
          <a:bodyPr wrap="square">
            <a:spAutoFit/>
          </a:bodyPr>
          <a:lstStyle/>
          <a:p>
            <a:r>
              <a:rPr lang="id-ID" sz="3200" dirty="0" smtClean="0">
                <a:latin typeface="Times New Roman" panose="02020603050405020304" pitchFamily="18" charset="0"/>
                <a:cs typeface="Times New Roman" panose="02020603050405020304" pitchFamily="18" charset="0"/>
              </a:rPr>
              <a:t>* PERMOHONAN PENCATATAN CIPTAAN</a:t>
            </a:r>
          </a:p>
          <a:p>
            <a:r>
              <a:rPr lang="id-ID" sz="3200" dirty="0" smtClean="0">
                <a:latin typeface="Times New Roman" panose="02020603050405020304" pitchFamily="18" charset="0"/>
                <a:cs typeface="Times New Roman" panose="02020603050405020304" pitchFamily="18" charset="0"/>
              </a:rPr>
              <a:t>* PERMOHONAN PENDAFTARAN MEREK</a:t>
            </a:r>
          </a:p>
          <a:p>
            <a:r>
              <a:rPr lang="id-ID" sz="3200" dirty="0" smtClean="0">
                <a:latin typeface="Times New Roman" panose="02020603050405020304" pitchFamily="18" charset="0"/>
                <a:cs typeface="Times New Roman" panose="02020603050405020304" pitchFamily="18" charset="0"/>
              </a:rPr>
              <a:t>* PERMOHONAN PENDAFTARAN PATEN &amp; </a:t>
            </a:r>
          </a:p>
          <a:p>
            <a:r>
              <a:rPr lang="id-ID" sz="3200" dirty="0" smtClean="0">
                <a:latin typeface="Times New Roman" panose="02020603050405020304" pitchFamily="18" charset="0"/>
                <a:cs typeface="Times New Roman" panose="02020603050405020304" pitchFamily="18" charset="0"/>
              </a:rPr>
              <a:t>   PATEN SEDERHANA</a:t>
            </a:r>
            <a:endParaRPr lang="id-ID" sz="3200" dirty="0">
              <a:latin typeface="Times New Roman" panose="02020603050405020304" pitchFamily="18" charset="0"/>
              <a:cs typeface="Times New Roman" panose="02020603050405020304" pitchFamily="18" charset="0"/>
            </a:endParaRPr>
          </a:p>
        </p:txBody>
      </p:sp>
      <p:sp>
        <p:nvSpPr>
          <p:cNvPr id="4" name="Rectangle 3"/>
          <p:cNvSpPr/>
          <p:nvPr/>
        </p:nvSpPr>
        <p:spPr>
          <a:xfrm>
            <a:off x="144377" y="5042118"/>
            <a:ext cx="6096000" cy="1815882"/>
          </a:xfrm>
          <a:prstGeom prst="rect">
            <a:avLst/>
          </a:prstGeom>
        </p:spPr>
        <p:txBody>
          <a:bodyPr>
            <a:spAutoFit/>
          </a:bodyPr>
          <a:lstStyle/>
          <a:p>
            <a:r>
              <a:rPr lang="id-ID" sz="2800" dirty="0" smtClean="0">
                <a:latin typeface="Times New Roman" panose="02020603050405020304" pitchFamily="18" charset="0"/>
                <a:cs typeface="Times New Roman" panose="02020603050405020304" pitchFamily="18" charset="0"/>
              </a:rPr>
              <a:t>MELALUI SISTEM:</a:t>
            </a:r>
          </a:p>
          <a:p>
            <a:r>
              <a:rPr lang="id-ID" sz="2800" dirty="0" smtClean="0">
                <a:latin typeface="Times New Roman" panose="02020603050405020304" pitchFamily="18" charset="0"/>
                <a:cs typeface="Times New Roman" panose="02020603050405020304" pitchFamily="18" charset="0"/>
              </a:rPr>
              <a:t>E-FILING KI</a:t>
            </a:r>
          </a:p>
          <a:p>
            <a:r>
              <a:rPr lang="id-ID" sz="2800" dirty="0" smtClean="0">
                <a:latin typeface="Times New Roman" panose="02020603050405020304" pitchFamily="18" charset="0"/>
                <a:cs typeface="Times New Roman" panose="02020603050405020304" pitchFamily="18" charset="0"/>
              </a:rPr>
              <a:t>Direktorat Kekayaan Intelektual</a:t>
            </a:r>
          </a:p>
          <a:p>
            <a:r>
              <a:rPr lang="id-ID" sz="2800" dirty="0" smtClean="0">
                <a:latin typeface="Times New Roman" panose="02020603050405020304" pitchFamily="18" charset="0"/>
                <a:cs typeface="Times New Roman" panose="02020603050405020304" pitchFamily="18" charset="0"/>
              </a:rPr>
              <a:t>Kementerian Hukum dan HAM RI</a:t>
            </a:r>
            <a:endParaRPr lang="id-ID" sz="2800" dirty="0">
              <a:latin typeface="Times New Roman" panose="02020603050405020304" pitchFamily="18" charset="0"/>
              <a:cs typeface="Times New Roman" panose="02020603050405020304" pitchFamily="18" charset="0"/>
            </a:endParaRPr>
          </a:p>
        </p:txBody>
      </p:sp>
      <p:sp>
        <p:nvSpPr>
          <p:cNvPr id="5" name="Rectangle 4"/>
          <p:cNvSpPr/>
          <p:nvPr/>
        </p:nvSpPr>
        <p:spPr>
          <a:xfrm>
            <a:off x="6063915" y="5355777"/>
            <a:ext cx="6096000" cy="1200329"/>
          </a:xfrm>
          <a:prstGeom prst="rect">
            <a:avLst/>
          </a:prstGeom>
        </p:spPr>
        <p:txBody>
          <a:bodyPr>
            <a:spAutoFit/>
          </a:bodyPr>
          <a:lstStyle/>
          <a:p>
            <a:r>
              <a:rPr lang="id-ID" dirty="0" smtClean="0"/>
              <a:t>BIAYA RESMI/PNBP TERKAIT HKI :</a:t>
            </a:r>
          </a:p>
          <a:p>
            <a:r>
              <a:rPr lang="id-ID" dirty="0" smtClean="0"/>
              <a:t>Terkait HKI yang berlaku di Kementerian Hukum dan HAM RI diatur dengan Peraturan Pemerintah (PP) </a:t>
            </a:r>
          </a:p>
          <a:p>
            <a:r>
              <a:rPr lang="id-ID" dirty="0" smtClean="0"/>
              <a:t>No. 28 Tahun 2019</a:t>
            </a:r>
            <a:endParaRPr lang="id-ID" dirty="0"/>
          </a:p>
        </p:txBody>
      </p:sp>
    </p:spTree>
    <p:extLst>
      <p:ext uri="{BB962C8B-B14F-4D97-AF65-F5344CB8AC3E}">
        <p14:creationId xmlns:p14="http://schemas.microsoft.com/office/powerpoint/2010/main" val="11489784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d-ID" dirty="0" smtClean="0"/>
              <a:t/>
            </a:r>
            <a:br>
              <a:rPr lang="id-ID" dirty="0" smtClean="0"/>
            </a:br>
            <a:r>
              <a:rPr lang="id-ID" dirty="0" smtClean="0"/>
              <a:t>SYARAT </a:t>
            </a:r>
            <a:r>
              <a:rPr lang="id-ID" dirty="0"/>
              <a:t>PERMOHONAN PENCATATAN CIPTAAN </a:t>
            </a:r>
            <a:r>
              <a:rPr lang="id-ID" dirty="0" smtClean="0"/>
              <a:t/>
            </a:r>
            <a:br>
              <a:rPr lang="id-ID" dirty="0" smtClean="0"/>
            </a:br>
            <a:r>
              <a:rPr lang="id-ID" dirty="0" smtClean="0"/>
              <a:t>(HAK CIPTA) MELALUI </a:t>
            </a:r>
            <a:r>
              <a:rPr lang="id-ID" dirty="0"/>
              <a:t>SENTRA </a:t>
            </a:r>
            <a:r>
              <a:rPr lang="en-US" dirty="0" smtClean="0"/>
              <a:t>KI</a:t>
            </a:r>
            <a:r>
              <a:rPr lang="id-ID" dirty="0" smtClean="0"/>
              <a:t>: </a:t>
            </a:r>
            <a:r>
              <a:rPr lang="id-ID" dirty="0"/>
              <a:t/>
            </a:r>
            <a:br>
              <a:rPr lang="id-ID" dirty="0"/>
            </a:br>
            <a:endParaRPr lang="id-ID" dirty="0"/>
          </a:p>
        </p:txBody>
      </p:sp>
      <p:sp>
        <p:nvSpPr>
          <p:cNvPr id="3" name="Rectangle 2"/>
          <p:cNvSpPr/>
          <p:nvPr/>
        </p:nvSpPr>
        <p:spPr>
          <a:xfrm>
            <a:off x="176463" y="1983948"/>
            <a:ext cx="11871158" cy="5262979"/>
          </a:xfrm>
          <a:prstGeom prst="rect">
            <a:avLst/>
          </a:prstGeom>
        </p:spPr>
        <p:txBody>
          <a:bodyPr wrap="square">
            <a:spAutoFit/>
          </a:bodyPr>
          <a:lstStyle/>
          <a:p>
            <a:r>
              <a:rPr lang="id-ID" sz="2400" dirty="0" smtClean="0">
                <a:latin typeface="Times New Roman" panose="02020603050405020304" pitchFamily="18" charset="0"/>
                <a:cs typeface="Times New Roman" panose="02020603050405020304" pitchFamily="18" charset="0"/>
              </a:rPr>
              <a:t>1. Formulir Permohonan Pencatatan Ciptaan</a:t>
            </a:r>
          </a:p>
          <a:p>
            <a:r>
              <a:rPr lang="id-ID" sz="2400" dirty="0" smtClean="0">
                <a:latin typeface="Times New Roman" panose="02020603050405020304" pitchFamily="18" charset="0"/>
                <a:cs typeface="Times New Roman" panose="02020603050405020304" pitchFamily="18" charset="0"/>
              </a:rPr>
              <a:t>2. NPWP Pemohon (File Pdf)</a:t>
            </a:r>
          </a:p>
          <a:p>
            <a:r>
              <a:rPr lang="id-ID" sz="2400" dirty="0" smtClean="0">
                <a:latin typeface="Times New Roman" panose="02020603050405020304" pitchFamily="18" charset="0"/>
                <a:cs typeface="Times New Roman" panose="02020603050405020304" pitchFamily="18" charset="0"/>
              </a:rPr>
              <a:t>3. KTP Pemohon atau Direktur Jika Pemohon adalah Perusahaan (File Pdf)</a:t>
            </a:r>
          </a:p>
          <a:p>
            <a:r>
              <a:rPr lang="id-ID" sz="2400" dirty="0" smtClean="0">
                <a:latin typeface="Times New Roman" panose="02020603050405020304" pitchFamily="18" charset="0"/>
                <a:cs typeface="Times New Roman" panose="02020603050405020304" pitchFamily="18" charset="0"/>
              </a:rPr>
              <a:t>4. KTP Pemohon atau Pencipta Jika ada Pengalihan Hak (File Pdf)</a:t>
            </a:r>
          </a:p>
          <a:p>
            <a:r>
              <a:rPr lang="id-ID" sz="2400" dirty="0" smtClean="0">
                <a:latin typeface="Times New Roman" panose="02020603050405020304" pitchFamily="18" charset="0"/>
                <a:cs typeface="Times New Roman" panose="02020603050405020304" pitchFamily="18" charset="0"/>
              </a:rPr>
              <a:t>5. Foto Copy &amp; Soft Copy Pdf Akta Pendirian Perusahaan Jika Pemohon adalahPerusahaan</a:t>
            </a:r>
          </a:p>
          <a:p>
            <a:r>
              <a:rPr lang="id-ID" sz="2400" dirty="0" smtClean="0">
                <a:latin typeface="Times New Roman" panose="02020603050405020304" pitchFamily="18" charset="0"/>
                <a:cs typeface="Times New Roman" panose="02020603050405020304" pitchFamily="18" charset="0"/>
              </a:rPr>
              <a:t>6. Contoh Ciptaan Sebagai Lampiran (Soft Copy Pdf max. 5 MB) &amp; Hard 1 Pcs</a:t>
            </a:r>
          </a:p>
          <a:p>
            <a:r>
              <a:rPr lang="id-ID" sz="2400" dirty="0" smtClean="0">
                <a:latin typeface="Times New Roman" panose="02020603050405020304" pitchFamily="18" charset="0"/>
                <a:cs typeface="Times New Roman" panose="02020603050405020304" pitchFamily="18" charset="0"/>
              </a:rPr>
              <a:t>7. Surat Pernyataan yang ditandatangani di atas materai (File Pdf)</a:t>
            </a:r>
          </a:p>
          <a:p>
            <a:r>
              <a:rPr lang="id-ID" sz="2400" dirty="0" smtClean="0">
                <a:latin typeface="Times New Roman" panose="02020603050405020304" pitchFamily="18" charset="0"/>
                <a:cs typeface="Times New Roman" panose="02020603050405020304" pitchFamily="18" charset="0"/>
              </a:rPr>
              <a:t>8. Surat Pengalihan Hak, Jika ada Pengalihan Hak (File Pdf)</a:t>
            </a:r>
          </a:p>
          <a:p>
            <a:r>
              <a:rPr lang="id-ID" sz="2400" dirty="0" smtClean="0">
                <a:latin typeface="Times New Roman" panose="02020603050405020304" pitchFamily="18" charset="0"/>
                <a:cs typeface="Times New Roman" panose="02020603050405020304" pitchFamily="18" charset="0"/>
              </a:rPr>
              <a:t>9. Surat Keterangan Usaha Mikro atau Usaha Kecil, Jika Pemohonnya adalah Usaha Mikro</a:t>
            </a:r>
          </a:p>
          <a:p>
            <a:r>
              <a:rPr lang="id-ID" sz="2400" dirty="0" smtClean="0">
                <a:latin typeface="Times New Roman" panose="02020603050405020304" pitchFamily="18" charset="0"/>
                <a:cs typeface="Times New Roman" panose="02020603050405020304" pitchFamily="18" charset="0"/>
              </a:rPr>
              <a:t>     atau Usaha Kecil</a:t>
            </a:r>
          </a:p>
          <a:p>
            <a:r>
              <a:rPr lang="id-ID" sz="2400" dirty="0" smtClean="0">
                <a:latin typeface="Times New Roman" panose="02020603050405020304" pitchFamily="18" charset="0"/>
                <a:cs typeface="Times New Roman" panose="02020603050405020304" pitchFamily="18" charset="0"/>
              </a:rPr>
              <a:t>10. Biaya Pendaftaran </a:t>
            </a:r>
          </a:p>
          <a:p>
            <a:pPr marL="285750" indent="-285750">
              <a:buFontTx/>
              <a:buChar char="-"/>
            </a:pPr>
            <a:r>
              <a:rPr lang="id-ID" sz="2400" dirty="0" smtClean="0">
                <a:latin typeface="Times New Roman" panose="02020603050405020304" pitchFamily="18" charset="0"/>
                <a:cs typeface="Times New Roman" panose="02020603050405020304" pitchFamily="18" charset="0"/>
              </a:rPr>
              <a:t>Karya Cipta (dokumen) Rp. 400.000,-- </a:t>
            </a:r>
          </a:p>
          <a:p>
            <a:pPr marL="285750" indent="-285750">
              <a:buFontTx/>
              <a:buChar char="-"/>
            </a:pPr>
            <a:r>
              <a:rPr lang="id-ID" sz="2400" dirty="0" smtClean="0">
                <a:latin typeface="Times New Roman" panose="02020603050405020304" pitchFamily="18" charset="0"/>
                <a:cs typeface="Times New Roman" panose="02020603050405020304" pitchFamily="18" charset="0"/>
              </a:rPr>
              <a:t>Karya Cipta (File Sofhware, Aplikasi, dll) Rp. 600.000,-</a:t>
            </a:r>
          </a:p>
          <a:p>
            <a:r>
              <a:rPr lang="id-ID" sz="2400" dirty="0" smtClean="0">
                <a:latin typeface="Times New Roman" panose="02020603050405020304" pitchFamily="18" charset="0"/>
                <a:cs typeface="Times New Roman" panose="02020603050405020304" pitchFamily="18" charset="0"/>
              </a:rPr>
              <a:t>11. Administrasi Rp. 100.000,-								</a:t>
            </a:r>
            <a:endParaRPr lang="id-ID"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2625062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037320" y="-129785"/>
            <a:ext cx="10058400" cy="85248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r>
              <a:rPr lang="id-ID" dirty="0" smtClean="0"/>
              <a:t>Apa Kekayaan Intelektual (KI)?</a:t>
            </a:r>
            <a:endParaRPr lang="id-ID" dirty="0"/>
          </a:p>
        </p:txBody>
      </p:sp>
      <p:pic>
        <p:nvPicPr>
          <p:cNvPr id="5"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74299" y="3372547"/>
            <a:ext cx="3327400" cy="2451100"/>
          </a:xfrm>
          <a:prstGeom prst="rect">
            <a:avLst/>
          </a:prstGeom>
        </p:spPr>
      </p:pic>
      <p:sp>
        <p:nvSpPr>
          <p:cNvPr id="6" name="Rounded Rectangular Callout 5"/>
          <p:cNvSpPr/>
          <p:nvPr/>
        </p:nvSpPr>
        <p:spPr>
          <a:xfrm>
            <a:off x="3100298" y="2601358"/>
            <a:ext cx="1499016" cy="574716"/>
          </a:xfrm>
          <a:prstGeom prst="wedgeRoundRectCallout">
            <a:avLst>
              <a:gd name="adj1" fmla="val -41833"/>
              <a:gd name="adj2" fmla="val 122490"/>
              <a:gd name="adj3" fmla="val 16667"/>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smtClean="0"/>
              <a:t>Gagasan</a:t>
            </a:r>
            <a:endParaRPr lang="id-ID" dirty="0"/>
          </a:p>
        </p:txBody>
      </p:sp>
      <p:sp>
        <p:nvSpPr>
          <p:cNvPr id="7" name="Rounded Rectangular Callout 6"/>
          <p:cNvSpPr/>
          <p:nvPr/>
        </p:nvSpPr>
        <p:spPr>
          <a:xfrm>
            <a:off x="1196548" y="2794330"/>
            <a:ext cx="1528996" cy="585918"/>
          </a:xfrm>
          <a:prstGeom prst="wedgeRoundRectCallout">
            <a:avLst>
              <a:gd name="adj1" fmla="val 35049"/>
              <a:gd name="adj2" fmla="val 131576"/>
              <a:gd name="adj3" fmla="val 16667"/>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smtClean="0"/>
              <a:t>Ide</a:t>
            </a:r>
            <a:endParaRPr lang="id-ID" dirty="0"/>
          </a:p>
        </p:txBody>
      </p:sp>
      <p:sp>
        <p:nvSpPr>
          <p:cNvPr id="8" name="TextBox 7"/>
          <p:cNvSpPr txBox="1"/>
          <p:nvPr/>
        </p:nvSpPr>
        <p:spPr>
          <a:xfrm>
            <a:off x="1858781" y="5957050"/>
            <a:ext cx="2425344" cy="369332"/>
          </a:xfrm>
          <a:prstGeom prst="rect">
            <a:avLst/>
          </a:prstGeom>
          <a:noFill/>
        </p:spPr>
        <p:txBody>
          <a:bodyPr wrap="none" rtlCol="0">
            <a:spAutoFit/>
          </a:bodyPr>
          <a:lstStyle/>
          <a:p>
            <a:r>
              <a:rPr lang="id-ID" dirty="0" smtClean="0"/>
              <a:t>Kemampuan Intelektual</a:t>
            </a:r>
            <a:endParaRPr lang="id-ID" dirty="0"/>
          </a:p>
        </p:txBody>
      </p:sp>
      <p:sp>
        <p:nvSpPr>
          <p:cNvPr id="9" name="Right Arrow 8"/>
          <p:cNvSpPr/>
          <p:nvPr/>
        </p:nvSpPr>
        <p:spPr>
          <a:xfrm>
            <a:off x="4827611" y="4357084"/>
            <a:ext cx="1766258" cy="58461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smtClean="0"/>
              <a:t>Diwujudkan</a:t>
            </a:r>
            <a:endParaRPr lang="id-ID" dirty="0"/>
          </a:p>
        </p:txBody>
      </p:sp>
      <p:sp>
        <p:nvSpPr>
          <p:cNvPr id="10" name="Rectangle 9"/>
          <p:cNvSpPr/>
          <p:nvPr/>
        </p:nvSpPr>
        <p:spPr>
          <a:xfrm>
            <a:off x="399448" y="910550"/>
            <a:ext cx="10058400" cy="923330"/>
          </a:xfrm>
          <a:prstGeom prst="rect">
            <a:avLst/>
          </a:prstGeom>
        </p:spPr>
        <p:txBody>
          <a:bodyPr wrap="square">
            <a:spAutoFit/>
          </a:bodyPr>
          <a:lstStyle/>
          <a:p>
            <a:r>
              <a:rPr lang="id-ID" dirty="0"/>
              <a:t>Kekayaan intelektual mengacu kreasi dari pikiran yang muncul dari kemampuan intelektual manusia: </a:t>
            </a:r>
            <a:r>
              <a:rPr lang="id-ID" dirty="0" smtClean="0"/>
              <a:t>penemuan </a:t>
            </a:r>
            <a:r>
              <a:rPr lang="id-ID" dirty="0"/>
              <a:t>di bidang teknologi</a:t>
            </a:r>
            <a:r>
              <a:rPr lang="id-ID" dirty="0" smtClean="0"/>
              <a:t>, ilmu pengetahuan, karya </a:t>
            </a:r>
            <a:r>
              <a:rPr lang="id-ID" dirty="0"/>
              <a:t>sastra dan seni, simbol, nama, dan gambar yang digunakan dalam perdagangan</a:t>
            </a:r>
            <a:r>
              <a:rPr lang="id-ID" dirty="0" smtClean="0"/>
              <a:t>.</a:t>
            </a:r>
          </a:p>
        </p:txBody>
      </p:sp>
      <p:sp>
        <p:nvSpPr>
          <p:cNvPr id="11" name="TextBox 10"/>
          <p:cNvSpPr txBox="1"/>
          <p:nvPr/>
        </p:nvSpPr>
        <p:spPr>
          <a:xfrm>
            <a:off x="8565532" y="3828399"/>
            <a:ext cx="1426388" cy="646331"/>
          </a:xfrm>
          <a:prstGeom prst="rect">
            <a:avLst/>
          </a:prstGeom>
          <a:solidFill>
            <a:srgbClr val="FFC000"/>
          </a:solidFill>
        </p:spPr>
        <p:txBody>
          <a:bodyPr wrap="square" rtlCol="0">
            <a:spAutoFit/>
          </a:bodyPr>
          <a:lstStyle/>
          <a:p>
            <a:pPr algn="ctr"/>
            <a:r>
              <a:rPr lang="id-ID" dirty="0" smtClean="0"/>
              <a:t>Karya-karya Intelektual</a:t>
            </a:r>
            <a:endParaRPr lang="id-ID" dirty="0"/>
          </a:p>
        </p:txBody>
      </p:sp>
      <p:grpSp>
        <p:nvGrpSpPr>
          <p:cNvPr id="12" name="Group 11"/>
          <p:cNvGrpSpPr/>
          <p:nvPr/>
        </p:nvGrpSpPr>
        <p:grpSpPr>
          <a:xfrm>
            <a:off x="8450634" y="2206763"/>
            <a:ext cx="1666056" cy="1464501"/>
            <a:chOff x="8635979" y="1819347"/>
            <a:chExt cx="1666056" cy="1464501"/>
          </a:xfrm>
        </p:grpSpPr>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35979" y="1819347"/>
              <a:ext cx="1666056" cy="1170404"/>
            </a:xfrm>
            <a:prstGeom prst="rect">
              <a:avLst/>
            </a:prstGeom>
          </p:spPr>
        </p:pic>
        <p:sp>
          <p:nvSpPr>
            <p:cNvPr id="14" name="TextBox 13"/>
            <p:cNvSpPr txBox="1"/>
            <p:nvPr/>
          </p:nvSpPr>
          <p:spPr>
            <a:xfrm>
              <a:off x="9071565" y="2914516"/>
              <a:ext cx="735201" cy="369332"/>
            </a:xfrm>
            <a:prstGeom prst="rect">
              <a:avLst/>
            </a:prstGeom>
            <a:noFill/>
          </p:spPr>
          <p:txBody>
            <a:bodyPr wrap="none" rtlCol="0">
              <a:spAutoFit/>
            </a:bodyPr>
            <a:lstStyle/>
            <a:p>
              <a:r>
                <a:rPr lang="id-ID" dirty="0" smtClean="0"/>
                <a:t>sastra</a:t>
              </a:r>
              <a:endParaRPr lang="id-ID" dirty="0"/>
            </a:p>
          </p:txBody>
        </p:sp>
      </p:grpSp>
      <p:grpSp>
        <p:nvGrpSpPr>
          <p:cNvPr id="15" name="Group 14"/>
          <p:cNvGrpSpPr/>
          <p:nvPr/>
        </p:nvGrpSpPr>
        <p:grpSpPr>
          <a:xfrm>
            <a:off x="6984424" y="3587781"/>
            <a:ext cx="1278027" cy="1546081"/>
            <a:chOff x="6984424" y="3168057"/>
            <a:chExt cx="1278027" cy="1546081"/>
          </a:xfrm>
        </p:grpSpPr>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4424" y="3168057"/>
              <a:ext cx="1278027" cy="1192006"/>
            </a:xfrm>
            <a:prstGeom prst="rect">
              <a:avLst/>
            </a:prstGeom>
          </p:spPr>
        </p:pic>
        <p:sp>
          <p:nvSpPr>
            <p:cNvPr id="17" name="TextBox 16"/>
            <p:cNvSpPr txBox="1"/>
            <p:nvPr/>
          </p:nvSpPr>
          <p:spPr>
            <a:xfrm>
              <a:off x="7253141" y="4344806"/>
              <a:ext cx="564578" cy="369332"/>
            </a:xfrm>
            <a:prstGeom prst="rect">
              <a:avLst/>
            </a:prstGeom>
            <a:noFill/>
          </p:spPr>
          <p:txBody>
            <a:bodyPr wrap="none" rtlCol="0">
              <a:spAutoFit/>
            </a:bodyPr>
            <a:lstStyle/>
            <a:p>
              <a:r>
                <a:rPr lang="id-ID" dirty="0" smtClean="0"/>
                <a:t>seni</a:t>
              </a:r>
              <a:endParaRPr lang="id-ID" dirty="0"/>
            </a:p>
          </p:txBody>
        </p:sp>
      </p:grpSp>
      <p:grpSp>
        <p:nvGrpSpPr>
          <p:cNvPr id="18" name="Group 17"/>
          <p:cNvGrpSpPr/>
          <p:nvPr/>
        </p:nvGrpSpPr>
        <p:grpSpPr>
          <a:xfrm>
            <a:off x="10339806" y="3458933"/>
            <a:ext cx="1546221" cy="1953292"/>
            <a:chOff x="10130331" y="3006987"/>
            <a:chExt cx="1546221" cy="1953292"/>
          </a:xfrm>
        </p:grpSpPr>
        <p:pic>
          <p:nvPicPr>
            <p:cNvPr id="19" name="Picture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143370" y="3006987"/>
              <a:ext cx="1533182" cy="1415245"/>
            </a:xfrm>
            <a:prstGeom prst="rect">
              <a:avLst/>
            </a:prstGeom>
          </p:spPr>
        </p:pic>
        <p:sp>
          <p:nvSpPr>
            <p:cNvPr id="20" name="TextBox 19"/>
            <p:cNvSpPr txBox="1"/>
            <p:nvPr/>
          </p:nvSpPr>
          <p:spPr>
            <a:xfrm>
              <a:off x="10130331" y="4313948"/>
              <a:ext cx="1425840" cy="646331"/>
            </a:xfrm>
            <a:prstGeom prst="rect">
              <a:avLst/>
            </a:prstGeom>
            <a:noFill/>
          </p:spPr>
          <p:txBody>
            <a:bodyPr wrap="none" rtlCol="0">
              <a:spAutoFit/>
            </a:bodyPr>
            <a:lstStyle/>
            <a:p>
              <a:pPr algn="ctr"/>
              <a:r>
                <a:rPr lang="id-ID" dirty="0" smtClean="0"/>
                <a:t>Ilmu </a:t>
              </a:r>
            </a:p>
            <a:p>
              <a:pPr algn="ctr"/>
              <a:r>
                <a:rPr lang="id-ID" dirty="0" smtClean="0"/>
                <a:t>pengetahuan</a:t>
              </a:r>
              <a:endParaRPr lang="id-ID" dirty="0"/>
            </a:p>
          </p:txBody>
        </p:sp>
      </p:grpSp>
      <p:grpSp>
        <p:nvGrpSpPr>
          <p:cNvPr id="21" name="Group 20"/>
          <p:cNvGrpSpPr/>
          <p:nvPr/>
        </p:nvGrpSpPr>
        <p:grpSpPr>
          <a:xfrm>
            <a:off x="8457585" y="4905528"/>
            <a:ext cx="1615389" cy="1419255"/>
            <a:chOff x="8457585" y="4635704"/>
            <a:chExt cx="1615389" cy="1419255"/>
          </a:xfrm>
        </p:grpSpPr>
        <p:sp>
          <p:nvSpPr>
            <p:cNvPr id="22" name="TextBox 21"/>
            <p:cNvSpPr txBox="1"/>
            <p:nvPr/>
          </p:nvSpPr>
          <p:spPr>
            <a:xfrm>
              <a:off x="8749222" y="5685627"/>
              <a:ext cx="1059008" cy="369332"/>
            </a:xfrm>
            <a:prstGeom prst="rect">
              <a:avLst/>
            </a:prstGeom>
            <a:noFill/>
          </p:spPr>
          <p:txBody>
            <a:bodyPr wrap="none" rtlCol="0">
              <a:spAutoFit/>
            </a:bodyPr>
            <a:lstStyle/>
            <a:p>
              <a:r>
                <a:rPr lang="id-ID" dirty="0" smtClean="0"/>
                <a:t>teknologi</a:t>
              </a:r>
              <a:endParaRPr lang="id-ID" dirty="0"/>
            </a:p>
          </p:txBody>
        </p:sp>
        <p:pic>
          <p:nvPicPr>
            <p:cNvPr id="23" name="Picture 2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457585" y="4635704"/>
              <a:ext cx="1615389" cy="1076926"/>
            </a:xfrm>
            <a:prstGeom prst="rect">
              <a:avLst/>
            </a:prstGeom>
          </p:spPr>
        </p:pic>
      </p:grpSp>
    </p:spTree>
    <p:extLst>
      <p:ext uri="{BB962C8B-B14F-4D97-AF65-F5344CB8AC3E}">
        <p14:creationId xmlns:p14="http://schemas.microsoft.com/office/powerpoint/2010/main" val="3121692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750"/>
                                        <p:tgtEl>
                                          <p:spTgt spid="5"/>
                                        </p:tgtEl>
                                      </p:cBhvr>
                                    </p:animEffect>
                                  </p:childTnLst>
                                </p:cTn>
                              </p:par>
                            </p:childTnLst>
                          </p:cTn>
                        </p:par>
                        <p:par>
                          <p:cTn id="8" fill="hold">
                            <p:stCondLst>
                              <p:cond delay="75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750"/>
                                        <p:tgtEl>
                                          <p:spTgt spid="8"/>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750"/>
                                        <p:tgtEl>
                                          <p:spTgt spid="7"/>
                                        </p:tgtEl>
                                      </p:cBhvr>
                                    </p:animEffect>
                                  </p:childTnLst>
                                </p:cTn>
                              </p:par>
                            </p:childTnLst>
                          </p:cTn>
                        </p:par>
                        <p:par>
                          <p:cTn id="16" fill="hold">
                            <p:stCondLst>
                              <p:cond delay="2250"/>
                            </p:stCondLst>
                            <p:childTnLst>
                              <p:par>
                                <p:cTn id="17" presetID="10" presetClass="entr" presetSubtype="0"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750"/>
                                        <p:tgtEl>
                                          <p:spTgt spid="6"/>
                                        </p:tgtEl>
                                      </p:cBhvr>
                                    </p:animEffect>
                                  </p:childTnLst>
                                </p:cTn>
                              </p:par>
                            </p:childTnLst>
                          </p:cTn>
                        </p:par>
                        <p:par>
                          <p:cTn id="20" fill="hold">
                            <p:stCondLst>
                              <p:cond delay="3000"/>
                            </p:stCondLst>
                            <p:childTnLst>
                              <p:par>
                                <p:cTn id="21" presetID="10" presetClass="entr" presetSubtype="0"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750"/>
                                        <p:tgtEl>
                                          <p:spTgt spid="9"/>
                                        </p:tgtEl>
                                      </p:cBhvr>
                                    </p:animEffect>
                                  </p:childTnLst>
                                </p:cTn>
                              </p:par>
                            </p:childTnLst>
                          </p:cTn>
                        </p:par>
                        <p:par>
                          <p:cTn id="24" fill="hold">
                            <p:stCondLst>
                              <p:cond delay="3750"/>
                            </p:stCondLst>
                            <p:childTnLst>
                              <p:par>
                                <p:cTn id="25" presetID="10"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750"/>
                                        <p:tgtEl>
                                          <p:spTgt spid="11"/>
                                        </p:tgtEl>
                                      </p:cBhvr>
                                    </p:animEffect>
                                  </p:childTnLst>
                                </p:cTn>
                              </p:par>
                            </p:childTnLst>
                          </p:cTn>
                        </p:par>
                        <p:par>
                          <p:cTn id="28" fill="hold">
                            <p:stCondLst>
                              <p:cond delay="4500"/>
                            </p:stCondLst>
                            <p:childTnLst>
                              <p:par>
                                <p:cTn id="29" presetID="10" presetClass="entr" presetSubtype="0" fill="hold"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750"/>
                                        <p:tgtEl>
                                          <p:spTgt spid="12"/>
                                        </p:tgtEl>
                                      </p:cBhvr>
                                    </p:animEffect>
                                  </p:childTnLst>
                                </p:cTn>
                              </p:par>
                            </p:childTnLst>
                          </p:cTn>
                        </p:par>
                        <p:par>
                          <p:cTn id="32" fill="hold">
                            <p:stCondLst>
                              <p:cond delay="5250"/>
                            </p:stCondLst>
                            <p:childTnLst>
                              <p:par>
                                <p:cTn id="33" presetID="10" presetClass="entr" presetSubtype="0" fill="hold"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750"/>
                                        <p:tgtEl>
                                          <p:spTgt spid="18"/>
                                        </p:tgtEl>
                                      </p:cBhvr>
                                    </p:animEffect>
                                  </p:childTnLst>
                                </p:cTn>
                              </p:par>
                            </p:childTnLst>
                          </p:cTn>
                        </p:par>
                        <p:par>
                          <p:cTn id="36" fill="hold">
                            <p:stCondLst>
                              <p:cond delay="6000"/>
                            </p:stCondLst>
                            <p:childTnLst>
                              <p:par>
                                <p:cTn id="37" presetID="10" presetClass="entr" presetSubtype="0" fill="hold" nodeType="after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750"/>
                                        <p:tgtEl>
                                          <p:spTgt spid="21"/>
                                        </p:tgtEl>
                                      </p:cBhvr>
                                    </p:animEffect>
                                  </p:childTnLst>
                                </p:cTn>
                              </p:par>
                            </p:childTnLst>
                          </p:cTn>
                        </p:par>
                        <p:par>
                          <p:cTn id="40" fill="hold">
                            <p:stCondLst>
                              <p:cond delay="6750"/>
                            </p:stCondLst>
                            <p:childTnLst>
                              <p:par>
                                <p:cTn id="41" presetID="10" presetClass="entr" presetSubtype="0" fill="hold"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p:bldP spid="9" grpId="0" animBg="1"/>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t="17241" b="1"/>
          <a:stretch/>
        </p:blipFill>
        <p:spPr>
          <a:xfrm>
            <a:off x="629609" y="1989221"/>
            <a:ext cx="10929573" cy="4620126"/>
          </a:xfrm>
          <a:prstGeom prst="rect">
            <a:avLst/>
          </a:prstGeom>
        </p:spPr>
      </p:pic>
      <p:sp>
        <p:nvSpPr>
          <p:cNvPr id="4" name="Title 1"/>
          <p:cNvSpPr>
            <a:spLocks noGrp="1"/>
          </p:cNvSpPr>
          <p:nvPr>
            <p:ph type="title"/>
          </p:nvPr>
        </p:nvSpPr>
        <p:spPr>
          <a:xfrm>
            <a:off x="680321" y="753228"/>
            <a:ext cx="9613861" cy="1080938"/>
          </a:xfrm>
        </p:spPr>
        <p:txBody>
          <a:bodyPr>
            <a:normAutofit/>
          </a:bodyPr>
          <a:lstStyle/>
          <a:p>
            <a:pPr algn="ctr"/>
            <a:r>
              <a:rPr lang="id-ID" sz="4400" dirty="0" smtClean="0"/>
              <a:t>HAK KEKAYAAN INTELEKTUAL</a:t>
            </a:r>
            <a:endParaRPr lang="id-ID" sz="4400" dirty="0"/>
          </a:p>
        </p:txBody>
      </p:sp>
    </p:spTree>
    <p:extLst>
      <p:ext uri="{BB962C8B-B14F-4D97-AF65-F5344CB8AC3E}">
        <p14:creationId xmlns:p14="http://schemas.microsoft.com/office/powerpoint/2010/main" val="2057200465"/>
      </p:ext>
    </p:extLst>
  </p:cSld>
  <p:clrMapOvr>
    <a:masterClrMapping/>
  </p:clrMapOvr>
  <p:timing>
    <p:tnLst>
      <p:par>
        <p:cTn id="1" dur="indefinite" restart="never" nodeType="tmRoot"/>
      </p:par>
    </p:tnLst>
  </p:timing>
</p:sld>
</file>

<file path=ppt/theme/theme1.xml><?xml version="1.0" encoding="utf-8"?>
<a:theme xmlns:a="http://schemas.openxmlformats.org/drawingml/2006/main" name="Berli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docProps/app.xml><?xml version="1.0" encoding="utf-8"?>
<Properties xmlns="http://schemas.openxmlformats.org/officeDocument/2006/extended-properties" xmlns:vt="http://schemas.openxmlformats.org/officeDocument/2006/docPropsVTypes">
  <Template>TM04033917[[fn=Berlin]]</Template>
  <TotalTime>177</TotalTime>
  <Words>1457</Words>
  <Application>Microsoft Office PowerPoint</Application>
  <PresentationFormat>Widescreen</PresentationFormat>
  <Paragraphs>266</Paragraphs>
  <Slides>32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32</vt:i4>
      </vt:variant>
    </vt:vector>
  </HeadingPairs>
  <TitlesOfParts>
    <vt:vector size="38" baseType="lpstr">
      <vt:lpstr>Arial</vt:lpstr>
      <vt:lpstr>Batang</vt:lpstr>
      <vt:lpstr>Times New Roman</vt:lpstr>
      <vt:lpstr>Trebuchet MS</vt:lpstr>
      <vt:lpstr>Wingdings</vt:lpstr>
      <vt:lpstr>Berlin</vt:lpstr>
      <vt:lpstr>SOSIALISASI KEKAYAAN INTELEKTUAL dalam bentuk BINCANG KEKAYAAN INTELEKTUAL</vt:lpstr>
      <vt:lpstr>Hak Kekayaan Intelektual di Perguran Tinggi</vt:lpstr>
      <vt:lpstr>PROFIL :</vt:lpstr>
      <vt:lpstr>PowerPoint Presentation</vt:lpstr>
      <vt:lpstr>VISI DAN MISI SENTRA HKI</vt:lpstr>
      <vt:lpstr>SENTRA HKI MELAYANI:</vt:lpstr>
      <vt:lpstr> SYARAT PERMOHONAN PENCATATAN CIPTAAN  (HAK CIPTA) MELALUI SENTRA KI:  </vt:lpstr>
      <vt:lpstr>PowerPoint Presentation</vt:lpstr>
      <vt:lpstr>HAK KEKAYAAN INTELEKTUAL</vt:lpstr>
      <vt:lpstr>RAGAM HKI</vt:lpstr>
      <vt:lpstr>POINT HAK CIPTA DALAM LINGKUP FAKULTAS</vt:lpstr>
      <vt:lpstr>HAK CIPTA</vt:lpstr>
      <vt:lpstr>HAK CIPTA</vt:lpstr>
      <vt:lpstr>PowerPoint Presentation</vt:lpstr>
      <vt:lpstr>Ciptaan Yang Dilindungi dan Masa Perlindungan Hak Cipta </vt:lpstr>
      <vt:lpstr>PowerPoint Presentation</vt:lpstr>
      <vt:lpstr>PowerPoint Presentation</vt:lpstr>
      <vt:lpstr>MEREK</vt:lpstr>
      <vt:lpstr>Jenis Merek</vt:lpstr>
      <vt:lpstr>PEMAKAIAN MEREK BERFUNGSI SEBAGAI:</vt:lpstr>
      <vt:lpstr>Apakah fungsi pendaftaran Merek itu?</vt:lpstr>
      <vt:lpstr>Berapa lama perlindungan hukum Merek terdaftar?</vt:lpstr>
      <vt:lpstr>Contoh Merek Dagang</vt:lpstr>
      <vt:lpstr>Contoh Merek Jasa</vt:lpstr>
      <vt:lpstr>Contoh Merek Kolektif</vt:lpstr>
      <vt:lpstr>PowerPoint Presentation</vt:lpstr>
      <vt:lpstr>PATEN</vt:lpstr>
      <vt:lpstr>Invensi dan Inventor?</vt:lpstr>
      <vt:lpstr>PowerPoint Presentation</vt:lpstr>
      <vt:lpstr>SISTEM PENDAFTARAN PATEN </vt:lpstr>
      <vt:lpstr>FUNGSI PATEN</vt:lpstr>
      <vt:lpstr>RINGKASAN PERLINDUNGAN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SENTRA HAK KEKAYAAN INTELETUAL UNIVERSITAS MUHAMMADIYAH JAKARTA</dc:title>
  <dc:creator>HAKI</dc:creator>
  <cp:lastModifiedBy>Asus-Pc</cp:lastModifiedBy>
  <cp:revision>20</cp:revision>
  <dcterms:created xsi:type="dcterms:W3CDTF">2019-12-26T04:45:22Z</dcterms:created>
  <dcterms:modified xsi:type="dcterms:W3CDTF">2020-04-08T07:40:55Z</dcterms:modified>
</cp:coreProperties>
</file>